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258" r:id="rId7"/>
    <p:sldId id="284" r:id="rId8"/>
    <p:sldId id="260" r:id="rId9"/>
    <p:sldId id="263" r:id="rId10"/>
    <p:sldId id="261" r:id="rId11"/>
    <p:sldId id="264" r:id="rId12"/>
    <p:sldId id="265" r:id="rId13"/>
    <p:sldId id="287" r:id="rId14"/>
    <p:sldId id="288" r:id="rId15"/>
    <p:sldId id="289" r:id="rId16"/>
    <p:sldId id="290" r:id="rId17"/>
    <p:sldId id="291" r:id="rId18"/>
    <p:sldId id="292" r:id="rId19"/>
    <p:sldId id="293" r:id="rId20"/>
    <p:sldId id="294" r:id="rId21"/>
    <p:sldId id="295" r:id="rId22"/>
    <p:sldId id="296" r:id="rId23"/>
    <p:sldId id="298" r:id="rId24"/>
    <p:sldId id="299" r:id="rId25"/>
    <p:sldId id="300" r:id="rId26"/>
    <p:sldId id="301" r:id="rId27"/>
    <p:sldId id="302" r:id="rId28"/>
    <p:sldId id="297"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5/10/2020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5/10/2020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5/10/2020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5/10/2020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5/10/2020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5/10/2020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a:t>
            </a:r>
            <a:r>
              <a:rPr lang="en-US" dirty="0" smtClean="0"/>
              <a:t>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smtClean="0"/>
              <a:t>Lecture 1</a:t>
            </a:r>
          </a:p>
          <a:p>
            <a:r>
              <a:rPr lang="en-US" dirty="0" smtClean="0"/>
              <a:t>Chapter: Legal Rights</a:t>
            </a:r>
          </a:p>
          <a:p>
            <a:r>
              <a:rPr lang="en-US" dirty="0" smtClean="0"/>
              <a:t>Semester: 6</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5791200" cy="579438"/>
          </a:xfrm>
        </p:spPr>
        <p:txBody>
          <a:bodyPr>
            <a:normAutofit/>
          </a:bodyPr>
          <a:lstStyle/>
          <a:p>
            <a:r>
              <a:rPr lang="en-US" b="1" dirty="0" smtClean="0">
                <a:solidFill>
                  <a:srgbClr val="C00000"/>
                </a:solidFill>
              </a:rPr>
              <a:t>Continued…… </a:t>
            </a:r>
            <a:endParaRPr lang="en-US" b="1" dirty="0">
              <a:solidFill>
                <a:srgbClr val="C00000"/>
              </a:solidFill>
            </a:endParaRPr>
          </a:p>
        </p:txBody>
      </p:sp>
      <p:sp>
        <p:nvSpPr>
          <p:cNvPr id="3" name="Content Placeholder 2"/>
          <p:cNvSpPr>
            <a:spLocks noGrp="1"/>
          </p:cNvSpPr>
          <p:nvPr>
            <p:ph sz="quarter" idx="1"/>
          </p:nvPr>
        </p:nvSpPr>
        <p:spPr>
          <a:xfrm>
            <a:off x="152400" y="1184563"/>
            <a:ext cx="8610600" cy="5250873"/>
          </a:xfrm>
        </p:spPr>
        <p:txBody>
          <a:bodyPr>
            <a:normAutofit/>
          </a:bodyPr>
          <a:lstStyle/>
          <a:p>
            <a:r>
              <a:rPr lang="en-US" sz="2000" b="1" dirty="0">
                <a:solidFill>
                  <a:srgbClr val="FF0000"/>
                </a:solidFill>
              </a:rPr>
              <a:t>3. Object or subject matter of the right</a:t>
            </a:r>
            <a:r>
              <a:rPr lang="en-US" sz="2000" b="1" dirty="0" smtClean="0">
                <a:solidFill>
                  <a:srgbClr val="FF0000"/>
                </a:solidFill>
              </a:rPr>
              <a:t>.</a:t>
            </a:r>
          </a:p>
          <a:p>
            <a:endParaRPr lang="en-US" sz="2000" b="1" dirty="0">
              <a:solidFill>
                <a:srgbClr val="FF0000"/>
              </a:solidFill>
            </a:endParaRPr>
          </a:p>
          <a:p>
            <a:pPr marL="0" indent="0">
              <a:buNone/>
            </a:pPr>
            <a:endParaRPr lang="en-US" sz="2000" dirty="0">
              <a:solidFill>
                <a:srgbClr val="FF0000"/>
              </a:solidFill>
            </a:endParaRPr>
          </a:p>
          <a:p>
            <a:pPr lvl="0"/>
            <a:r>
              <a:rPr lang="en-US" sz="2000" dirty="0"/>
              <a:t>The act or omission relates to something (in the widest sense of that word), which may be termed the object or subject matter of the right</a:t>
            </a:r>
            <a:r>
              <a:rPr lang="en-US" sz="2000" dirty="0" smtClean="0"/>
              <a:t>.</a:t>
            </a:r>
          </a:p>
          <a:p>
            <a:pPr lvl="0"/>
            <a:endParaRPr lang="en-US" sz="2000" dirty="0"/>
          </a:p>
          <a:p>
            <a:pPr lvl="0"/>
            <a:r>
              <a:rPr lang="en-US" sz="2000" dirty="0"/>
              <a:t>Example- A purchases the car for </a:t>
            </a:r>
            <a:r>
              <a:rPr lang="en-US" sz="2000" dirty="0" err="1"/>
              <a:t>Rs</a:t>
            </a:r>
            <a:r>
              <a:rPr lang="en-US" sz="2000" dirty="0"/>
              <a:t> 1,00,000. Here the car is the object.</a:t>
            </a:r>
          </a:p>
          <a:p>
            <a:pPr>
              <a:buFont typeface="Wingdings" pitchFamily="2" charset="2"/>
              <a:buChar char="§"/>
            </a:pPr>
            <a:endParaRPr lang="en-US" sz="2000" dirty="0"/>
          </a:p>
          <a:p>
            <a:pPr>
              <a:buFont typeface="Wingdings" pitchFamily="2" charset="2"/>
              <a:buChar char="§"/>
            </a:pPr>
            <a:endParaRPr lang="en-US" sz="2000" dirty="0"/>
          </a:p>
        </p:txBody>
      </p:sp>
    </p:spTree>
    <p:extLst>
      <p:ext uri="{BB962C8B-B14F-4D97-AF65-F5344CB8AC3E}">
        <p14:creationId xmlns:p14="http://schemas.microsoft.com/office/powerpoint/2010/main" val="703715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6477000" cy="503238"/>
          </a:xfrm>
        </p:spPr>
        <p:txBody>
          <a:bodyPr>
            <a:normAutofit fontScale="90000"/>
          </a:bodyPr>
          <a:lstStyle/>
          <a:p>
            <a:r>
              <a:rPr lang="en-US" sz="3600" b="1" dirty="0" smtClean="0">
                <a:solidFill>
                  <a:srgbClr val="C00000"/>
                </a:solidFill>
              </a:rPr>
              <a:t>Continued…..</a:t>
            </a:r>
            <a:endParaRPr lang="en-US" sz="3600" b="1" dirty="0">
              <a:solidFill>
                <a:srgbClr val="C00000"/>
              </a:solidFill>
            </a:endParaRPr>
          </a:p>
        </p:txBody>
      </p:sp>
      <p:sp>
        <p:nvSpPr>
          <p:cNvPr id="3" name="Content Placeholder 2"/>
          <p:cNvSpPr>
            <a:spLocks noGrp="1"/>
          </p:cNvSpPr>
          <p:nvPr>
            <p:ph sz="quarter" idx="1"/>
          </p:nvPr>
        </p:nvSpPr>
        <p:spPr>
          <a:xfrm>
            <a:off x="304800" y="990600"/>
            <a:ext cx="8229600" cy="5334000"/>
          </a:xfrm>
        </p:spPr>
        <p:txBody>
          <a:bodyPr/>
          <a:lstStyle/>
          <a:p>
            <a:pPr>
              <a:buFont typeface="Wingdings" pitchFamily="2" charset="2"/>
              <a:buChar char="v"/>
            </a:pPr>
            <a:endParaRPr lang="en-US" dirty="0" smtClean="0"/>
          </a:p>
          <a:p>
            <a:pPr>
              <a:buFont typeface="Wingdings" pitchFamily="2" charset="2"/>
              <a:buChar char="v"/>
            </a:pPr>
            <a:r>
              <a:rPr lang="en-US" b="1" dirty="0">
                <a:solidFill>
                  <a:srgbClr val="FF0000"/>
                </a:solidFill>
              </a:rPr>
              <a:t>4. Content of the right.</a:t>
            </a:r>
            <a:endParaRPr lang="en-US" dirty="0">
              <a:solidFill>
                <a:srgbClr val="FF0000"/>
              </a:solidFill>
            </a:endParaRPr>
          </a:p>
          <a:p>
            <a:pPr>
              <a:buFont typeface="Wingdings" pitchFamily="2" charset="2"/>
              <a:buChar char="v"/>
            </a:pPr>
            <a:endParaRPr lang="en-US" dirty="0"/>
          </a:p>
          <a:p>
            <a:pPr lvl="0"/>
            <a:r>
              <a:rPr lang="en-US" dirty="0"/>
              <a:t>It obliges the person bound to an act or omission in favor of the person entitled. </a:t>
            </a:r>
            <a:endParaRPr lang="en-US" dirty="0" smtClean="0"/>
          </a:p>
          <a:p>
            <a:pPr lvl="0"/>
            <a:endParaRPr lang="en-US" dirty="0"/>
          </a:p>
          <a:p>
            <a:pPr marL="0" lvl="0" indent="0">
              <a:buNone/>
            </a:pPr>
            <a:endParaRPr lang="en-US" dirty="0"/>
          </a:p>
          <a:p>
            <a:pPr lvl="0"/>
            <a:r>
              <a:rPr lang="en-US" dirty="0"/>
              <a:t>This may be termed the content of the right.</a:t>
            </a:r>
          </a:p>
        </p:txBody>
      </p:sp>
    </p:spTree>
    <p:extLst>
      <p:ext uri="{BB962C8B-B14F-4D97-AF65-F5344CB8AC3E}">
        <p14:creationId xmlns:p14="http://schemas.microsoft.com/office/powerpoint/2010/main" val="1847154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81000"/>
            <a:ext cx="5715000" cy="579438"/>
          </a:xfrm>
        </p:spPr>
        <p:txBody>
          <a:bodyPr>
            <a:normAutofit/>
          </a:bodyPr>
          <a:lstStyle/>
          <a:p>
            <a:r>
              <a:rPr lang="en-US" sz="2400" b="1" dirty="0" smtClean="0">
                <a:solidFill>
                  <a:srgbClr val="FF0000"/>
                </a:solidFill>
              </a:rPr>
              <a:t>Continued…….</a:t>
            </a:r>
            <a:endParaRPr lang="en-US" sz="2400" dirty="0">
              <a:solidFill>
                <a:srgbClr val="FF0000"/>
              </a:solidFill>
            </a:endParaRPr>
          </a:p>
        </p:txBody>
      </p:sp>
      <p:sp>
        <p:nvSpPr>
          <p:cNvPr id="5" name="Rectangle 4"/>
          <p:cNvSpPr/>
          <p:nvPr/>
        </p:nvSpPr>
        <p:spPr>
          <a:xfrm>
            <a:off x="228600" y="1066800"/>
            <a:ext cx="8458200" cy="3970318"/>
          </a:xfrm>
          <a:prstGeom prst="rect">
            <a:avLst/>
          </a:prstGeom>
        </p:spPr>
        <p:txBody>
          <a:bodyPr wrap="square">
            <a:spAutoFit/>
          </a:bodyPr>
          <a:lstStyle/>
          <a:p>
            <a:r>
              <a:rPr lang="en-US" b="1" dirty="0">
                <a:solidFill>
                  <a:srgbClr val="FF0000"/>
                </a:solidFill>
              </a:rPr>
              <a:t>5. Title to right</a:t>
            </a:r>
            <a:endParaRPr lang="en-US" dirty="0">
              <a:solidFill>
                <a:srgbClr val="FF0000"/>
              </a:solidFill>
            </a:endParaRPr>
          </a:p>
          <a:p>
            <a:endParaRPr lang="en-US" dirty="0" smtClean="0"/>
          </a:p>
          <a:p>
            <a:endParaRPr lang="en-US" dirty="0"/>
          </a:p>
          <a:p>
            <a:pPr lvl="0"/>
            <a:r>
              <a:rPr lang="en-US" dirty="0"/>
              <a:t>Every legal right has a title, that is to say, certain facts or events by reason of which the right has become vested in its owner</a:t>
            </a:r>
            <a:r>
              <a:rPr lang="en-US" dirty="0" smtClean="0"/>
              <a:t>.</a:t>
            </a:r>
          </a:p>
          <a:p>
            <a:pPr lvl="0"/>
            <a:endParaRPr lang="en-US" dirty="0"/>
          </a:p>
          <a:p>
            <a:pPr lvl="0"/>
            <a:endParaRPr lang="en-US" dirty="0" smtClean="0"/>
          </a:p>
          <a:p>
            <a:pPr lvl="0"/>
            <a:r>
              <a:rPr lang="en-US" dirty="0"/>
              <a:t>Example- By purchase or gift or will etc.</a:t>
            </a:r>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761199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467600" cy="639762"/>
          </a:xfrm>
        </p:spPr>
        <p:txBody>
          <a:bodyPr/>
          <a:lstStyle/>
          <a:p>
            <a:r>
              <a:rPr lang="en-US" dirty="0" smtClean="0">
                <a:solidFill>
                  <a:srgbClr val="FF0000"/>
                </a:solidFill>
              </a:rPr>
              <a:t>Classification of legal rights</a:t>
            </a:r>
            <a:endParaRPr lang="en-US" dirty="0">
              <a:solidFill>
                <a:srgbClr val="FF0000"/>
              </a:solidFill>
            </a:endParaRPr>
          </a:p>
        </p:txBody>
      </p:sp>
      <p:sp>
        <p:nvSpPr>
          <p:cNvPr id="3" name="Content Placeholder 2"/>
          <p:cNvSpPr>
            <a:spLocks noGrp="1"/>
          </p:cNvSpPr>
          <p:nvPr>
            <p:ph sz="quarter" idx="1"/>
          </p:nvPr>
        </p:nvSpPr>
        <p:spPr>
          <a:xfrm>
            <a:off x="152400" y="1143000"/>
            <a:ext cx="8610600" cy="5562600"/>
          </a:xfrm>
        </p:spPr>
        <p:txBody>
          <a:bodyPr/>
          <a:lstStyle/>
          <a:p>
            <a:r>
              <a:rPr lang="en-US" dirty="0"/>
              <a:t>Salmond gave following classifications of rights.</a:t>
            </a:r>
          </a:p>
          <a:p>
            <a:r>
              <a:rPr lang="en-US" b="1" dirty="0">
                <a:solidFill>
                  <a:srgbClr val="FF0000"/>
                </a:solidFill>
              </a:rPr>
              <a:t>Perfect </a:t>
            </a:r>
            <a:r>
              <a:rPr lang="en-US" b="1" dirty="0" smtClean="0">
                <a:solidFill>
                  <a:srgbClr val="FF0000"/>
                </a:solidFill>
              </a:rPr>
              <a:t>Rights Imperfect rights</a:t>
            </a:r>
            <a:endParaRPr lang="en-US" b="1" dirty="0">
              <a:solidFill>
                <a:srgbClr val="FF0000"/>
              </a:solidFill>
            </a:endParaRPr>
          </a:p>
          <a:p>
            <a:pPr>
              <a:buFont typeface="Wingdings" pitchFamily="2" charset="2"/>
              <a:buChar char="§"/>
            </a:pPr>
            <a:r>
              <a:rPr lang="en-US" dirty="0"/>
              <a:t>“A perfect right is one which corresponds to a perfect duty; </a:t>
            </a:r>
            <a:endParaRPr lang="en-US" dirty="0" smtClean="0"/>
          </a:p>
          <a:p>
            <a:pPr>
              <a:buFont typeface="Wingdings" pitchFamily="2" charset="2"/>
              <a:buChar char="§"/>
            </a:pPr>
            <a:r>
              <a:rPr lang="en-US" dirty="0" smtClean="0"/>
              <a:t>A </a:t>
            </a:r>
            <a:r>
              <a:rPr lang="en-US" dirty="0"/>
              <a:t>perfect duty is one which is not merely recognized by the law, but enforced</a:t>
            </a:r>
            <a:r>
              <a:rPr lang="en-US" dirty="0" smtClean="0"/>
              <a:t>”.</a:t>
            </a:r>
          </a:p>
          <a:p>
            <a:pPr>
              <a:buFont typeface="Wingdings" pitchFamily="2" charset="2"/>
              <a:buChar char="§"/>
            </a:pPr>
            <a:r>
              <a:rPr lang="en-US" dirty="0" smtClean="0"/>
              <a:t>A </a:t>
            </a:r>
            <a:r>
              <a:rPr lang="en-US" dirty="0"/>
              <a:t>perfect right is enforceable in </a:t>
            </a:r>
            <a:r>
              <a:rPr lang="en-US" dirty="0" smtClean="0"/>
              <a:t>law.</a:t>
            </a:r>
          </a:p>
          <a:p>
            <a:pPr>
              <a:buFont typeface="Wingdings" pitchFamily="2" charset="2"/>
              <a:buChar char="§"/>
            </a:pPr>
            <a:r>
              <a:rPr lang="en-US" dirty="0" smtClean="0"/>
              <a:t>A </a:t>
            </a:r>
            <a:r>
              <a:rPr lang="en-US" dirty="0"/>
              <a:t>perfect right has both remedy and the </a:t>
            </a:r>
            <a:r>
              <a:rPr lang="en-US" dirty="0" smtClean="0"/>
              <a:t>right.</a:t>
            </a:r>
          </a:p>
          <a:p>
            <a:pPr>
              <a:buFont typeface="Wingdings" pitchFamily="2" charset="2"/>
              <a:buChar char="§"/>
            </a:pPr>
            <a:r>
              <a:rPr lang="en-US" dirty="0" smtClean="0"/>
              <a:t>Paying </a:t>
            </a:r>
            <a:r>
              <a:rPr lang="en-US" dirty="0"/>
              <a:t>one’s debts is perfect duty. Conversely. It is a perfect right conferred to the creditor.</a:t>
            </a:r>
          </a:p>
          <a:p>
            <a:pPr lvl="0">
              <a:buFont typeface="Wingdings" pitchFamily="2" charset="2"/>
              <a:buChar char="§"/>
            </a:pPr>
            <a:r>
              <a:rPr lang="en-US" dirty="0"/>
              <a:t>A perfect right may become imperfect right. Example: a time-barred debt, </a:t>
            </a:r>
            <a:r>
              <a:rPr lang="en-US" dirty="0" err="1"/>
              <a:t>easementary</a:t>
            </a:r>
            <a:r>
              <a:rPr lang="en-US" dirty="0"/>
              <a:t> rights of the owner, prescription, etc.</a:t>
            </a:r>
          </a:p>
          <a:p>
            <a:endParaRPr lang="en-US" dirty="0"/>
          </a:p>
        </p:txBody>
      </p:sp>
    </p:spTree>
    <p:extLst>
      <p:ext uri="{BB962C8B-B14F-4D97-AF65-F5344CB8AC3E}">
        <p14:creationId xmlns:p14="http://schemas.microsoft.com/office/powerpoint/2010/main" val="964017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467600" cy="487362"/>
          </a:xfrm>
        </p:spPr>
        <p:txBody>
          <a:bodyPr>
            <a:normAutofit fontScale="90000"/>
          </a:bodyPr>
          <a:lstStyle/>
          <a:p>
            <a:r>
              <a:rPr lang="en-US" dirty="0" smtClean="0">
                <a:solidFill>
                  <a:srgbClr val="FF0000"/>
                </a:solidFill>
              </a:rPr>
              <a:t>Classification ……….</a:t>
            </a:r>
            <a:endParaRPr lang="en-US" dirty="0">
              <a:solidFill>
                <a:srgbClr val="FF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r>
              <a:rPr lang="en-US" b="1" dirty="0">
                <a:solidFill>
                  <a:srgbClr val="FF0000"/>
                </a:solidFill>
              </a:rPr>
              <a:t>Imperfect Rights</a:t>
            </a:r>
          </a:p>
          <a:p>
            <a:pPr lvl="0">
              <a:buFont typeface="Wingdings" pitchFamily="2" charset="2"/>
              <a:buChar char="§"/>
            </a:pPr>
            <a:r>
              <a:rPr lang="en-US" dirty="0" smtClean="0"/>
              <a:t>“</a:t>
            </a:r>
            <a:r>
              <a:rPr lang="en-US" dirty="0"/>
              <a:t>An imperfect right is a right recognized by law, but could not be enforceable due to its in form or some other defects</a:t>
            </a:r>
            <a:r>
              <a:rPr lang="en-US" dirty="0" smtClean="0"/>
              <a:t>”.</a:t>
            </a:r>
          </a:p>
          <a:p>
            <a:pPr lvl="0">
              <a:buFont typeface="Wingdings" pitchFamily="2" charset="2"/>
              <a:buChar char="§"/>
            </a:pPr>
            <a:r>
              <a:rPr lang="en-US" dirty="0" smtClean="0"/>
              <a:t>An </a:t>
            </a:r>
            <a:r>
              <a:rPr lang="en-US" dirty="0"/>
              <a:t>imperfect right could not be enforceable in </a:t>
            </a:r>
            <a:r>
              <a:rPr lang="en-US" dirty="0" smtClean="0"/>
              <a:t>law.</a:t>
            </a:r>
          </a:p>
          <a:p>
            <a:pPr lvl="0">
              <a:buFont typeface="Wingdings" pitchFamily="2" charset="2"/>
              <a:buChar char="§"/>
            </a:pPr>
            <a:r>
              <a:rPr lang="en-US" dirty="0" smtClean="0"/>
              <a:t>Example</a:t>
            </a:r>
            <a:r>
              <a:rPr lang="en-US" dirty="0"/>
              <a:t>: A time-barred promissory note is not enforceable in law. It is an imperfect right in the creditor and imperfect duty in the debtor</a:t>
            </a:r>
            <a:r>
              <a:rPr lang="en-US" dirty="0" smtClean="0"/>
              <a:t>.</a:t>
            </a:r>
          </a:p>
          <a:p>
            <a:pPr lvl="0">
              <a:buFont typeface="Wingdings" pitchFamily="2" charset="2"/>
              <a:buChar char="§"/>
            </a:pPr>
            <a:r>
              <a:rPr lang="en-US" dirty="0" smtClean="0"/>
              <a:t>“</a:t>
            </a:r>
            <a:r>
              <a:rPr lang="en-US" dirty="0"/>
              <a:t>Limitation extinguishes only the remedy and not right</a:t>
            </a:r>
            <a:r>
              <a:rPr lang="en-US" dirty="0" smtClean="0"/>
              <a:t>”.</a:t>
            </a:r>
          </a:p>
          <a:p>
            <a:pPr lvl="0">
              <a:buFont typeface="Wingdings" pitchFamily="2" charset="2"/>
              <a:buChar char="§"/>
            </a:pPr>
            <a:r>
              <a:rPr lang="en-US" dirty="0" smtClean="0"/>
              <a:t>“</a:t>
            </a:r>
            <a:r>
              <a:rPr lang="en-US" dirty="0"/>
              <a:t>The imperfect duty” is a duty of such a nature that it is not fit for enforcement, but ought properly to be left to the free will of him whose duty it is.</a:t>
            </a:r>
          </a:p>
          <a:p>
            <a:endParaRPr lang="en-US" dirty="0"/>
          </a:p>
        </p:txBody>
      </p:sp>
    </p:spTree>
    <p:extLst>
      <p:ext uri="{BB962C8B-B14F-4D97-AF65-F5344CB8AC3E}">
        <p14:creationId xmlns:p14="http://schemas.microsoft.com/office/powerpoint/2010/main" val="2157844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467600" cy="457200"/>
          </a:xfrm>
        </p:spPr>
        <p:txBody>
          <a:bodyPr>
            <a:normAutofit fontScale="90000"/>
          </a:bodyPr>
          <a:lstStyle/>
          <a:p>
            <a:r>
              <a:rPr lang="en-US" b="1" dirty="0" smtClean="0">
                <a:solidFill>
                  <a:srgbClr val="FF0000"/>
                </a:solidFill>
              </a:rPr>
              <a:t>Classification</a:t>
            </a:r>
            <a:r>
              <a:rPr lang="en-US" dirty="0" smtClean="0">
                <a:solidFill>
                  <a:srgbClr val="FF0000"/>
                </a:solidFill>
              </a:rPr>
              <a:t> …Positive &amp; Negative rights</a:t>
            </a:r>
            <a:endParaRPr lang="en-US" dirty="0">
              <a:solidFill>
                <a:srgbClr val="FF0000"/>
              </a:solidFill>
            </a:endParaRPr>
          </a:p>
        </p:txBody>
      </p:sp>
      <p:sp>
        <p:nvSpPr>
          <p:cNvPr id="3" name="Content Placeholder 2"/>
          <p:cNvSpPr>
            <a:spLocks noGrp="1"/>
          </p:cNvSpPr>
          <p:nvPr>
            <p:ph sz="quarter" idx="1"/>
          </p:nvPr>
        </p:nvSpPr>
        <p:spPr>
          <a:xfrm>
            <a:off x="152400" y="762000"/>
            <a:ext cx="8534400" cy="5943600"/>
          </a:xfrm>
        </p:spPr>
        <p:txBody>
          <a:bodyPr>
            <a:normAutofit lnSpcReduction="10000"/>
          </a:bodyPr>
          <a:lstStyle/>
          <a:p>
            <a:r>
              <a:rPr lang="en-US" b="1" dirty="0">
                <a:solidFill>
                  <a:srgbClr val="FF0000"/>
                </a:solidFill>
              </a:rPr>
              <a:t>Positive </a:t>
            </a:r>
            <a:r>
              <a:rPr lang="en-US" b="1" dirty="0" smtClean="0">
                <a:solidFill>
                  <a:srgbClr val="FF0000"/>
                </a:solidFill>
              </a:rPr>
              <a:t>rights </a:t>
            </a:r>
          </a:p>
          <a:p>
            <a:pPr marL="0" indent="0">
              <a:buNone/>
            </a:pPr>
            <a:endParaRPr lang="en-US" dirty="0">
              <a:solidFill>
                <a:srgbClr val="FF0000"/>
              </a:solidFill>
            </a:endParaRPr>
          </a:p>
          <a:p>
            <a:pPr lvl="0">
              <a:buFont typeface="Wingdings" pitchFamily="2" charset="2"/>
              <a:buChar char="§"/>
            </a:pPr>
            <a:r>
              <a:rPr lang="en-US" dirty="0"/>
              <a:t>A positive right corresponds to a corresponding </a:t>
            </a:r>
            <a:r>
              <a:rPr lang="en-US" dirty="0" smtClean="0"/>
              <a:t>duty</a:t>
            </a:r>
          </a:p>
          <a:p>
            <a:pPr lvl="0">
              <a:buFont typeface="Wingdings" pitchFamily="2" charset="2"/>
              <a:buChar char="§"/>
            </a:pPr>
            <a:endParaRPr lang="en-US" dirty="0"/>
          </a:p>
          <a:p>
            <a:pPr lvl="0">
              <a:buFont typeface="Wingdings" pitchFamily="2" charset="2"/>
              <a:buChar char="§"/>
            </a:pPr>
            <a:r>
              <a:rPr lang="en-US" dirty="0" smtClean="0"/>
              <a:t>In </a:t>
            </a:r>
            <a:r>
              <a:rPr lang="en-US" dirty="0"/>
              <a:t>the case of positive rights, the person subject to the duty is bound to do </a:t>
            </a:r>
            <a:r>
              <a:rPr lang="en-US" dirty="0" smtClean="0"/>
              <a:t>something.</a:t>
            </a:r>
          </a:p>
          <a:p>
            <a:pPr lvl="0">
              <a:buFont typeface="Wingdings" pitchFamily="2" charset="2"/>
              <a:buChar char="§"/>
            </a:pPr>
            <a:endParaRPr lang="en-US" dirty="0" smtClean="0"/>
          </a:p>
          <a:p>
            <a:pPr lvl="0">
              <a:buFont typeface="Wingdings" pitchFamily="2" charset="2"/>
              <a:buChar char="§"/>
            </a:pPr>
            <a:r>
              <a:rPr lang="en-US" dirty="0" smtClean="0"/>
              <a:t>It </a:t>
            </a:r>
            <a:r>
              <a:rPr lang="en-US" dirty="0"/>
              <a:t>entitles its owners to have something done for </a:t>
            </a:r>
            <a:r>
              <a:rPr lang="en-US" dirty="0" smtClean="0"/>
              <a:t>him</a:t>
            </a:r>
          </a:p>
          <a:p>
            <a:pPr lvl="0">
              <a:buFont typeface="Wingdings" pitchFamily="2" charset="2"/>
              <a:buChar char="§"/>
            </a:pPr>
            <a:endParaRPr lang="en-US" dirty="0" smtClean="0"/>
          </a:p>
          <a:p>
            <a:pPr lvl="0">
              <a:buFont typeface="Wingdings" pitchFamily="2" charset="2"/>
              <a:buChar char="§"/>
            </a:pPr>
            <a:r>
              <a:rPr lang="en-US" dirty="0" smtClean="0"/>
              <a:t>Without </a:t>
            </a:r>
            <a:r>
              <a:rPr lang="en-US" dirty="0"/>
              <a:t>the performance of which his enjoyment of the right is </a:t>
            </a:r>
            <a:r>
              <a:rPr lang="en-US" dirty="0" smtClean="0"/>
              <a:t>imperfect.</a:t>
            </a:r>
          </a:p>
          <a:p>
            <a:pPr lvl="0">
              <a:buFont typeface="Wingdings" pitchFamily="2" charset="2"/>
              <a:buChar char="§"/>
            </a:pPr>
            <a:endParaRPr lang="en-US" dirty="0" smtClean="0"/>
          </a:p>
          <a:p>
            <a:pPr lvl="0">
              <a:buFont typeface="Wingdings" pitchFamily="2" charset="2"/>
              <a:buChar char="§"/>
            </a:pPr>
            <a:r>
              <a:rPr lang="en-US" dirty="0" smtClean="0"/>
              <a:t>In </a:t>
            </a:r>
            <a:r>
              <a:rPr lang="en-US" dirty="0"/>
              <a:t>case of positive rights, a duty is imposed on one or few individuals.</a:t>
            </a:r>
          </a:p>
          <a:p>
            <a:endParaRPr lang="en-US" b="1" dirty="0">
              <a:solidFill>
                <a:srgbClr val="FF0000"/>
              </a:solidFill>
            </a:endParaRPr>
          </a:p>
        </p:txBody>
      </p:sp>
    </p:spTree>
    <p:extLst>
      <p:ext uri="{BB962C8B-B14F-4D97-AF65-F5344CB8AC3E}">
        <p14:creationId xmlns:p14="http://schemas.microsoft.com/office/powerpoint/2010/main" val="1113291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Classification ……..</a:t>
            </a:r>
            <a:endParaRPr lang="en-US" b="1" dirty="0">
              <a:solidFill>
                <a:srgbClr val="FF0000"/>
              </a:solidFill>
            </a:endParaRPr>
          </a:p>
        </p:txBody>
      </p:sp>
      <p:sp>
        <p:nvSpPr>
          <p:cNvPr id="3" name="Content Placeholder 2"/>
          <p:cNvSpPr>
            <a:spLocks noGrp="1"/>
          </p:cNvSpPr>
          <p:nvPr>
            <p:ph sz="quarter" idx="1"/>
          </p:nvPr>
        </p:nvSpPr>
        <p:spPr>
          <a:xfrm>
            <a:off x="152400" y="914400"/>
            <a:ext cx="8534400" cy="5559552"/>
          </a:xfrm>
        </p:spPr>
        <p:txBody>
          <a:bodyPr>
            <a:normAutofit fontScale="92500"/>
          </a:bodyPr>
          <a:lstStyle/>
          <a:p>
            <a:r>
              <a:rPr lang="en-US" dirty="0"/>
              <a:t> </a:t>
            </a:r>
            <a:r>
              <a:rPr lang="en-US" b="1" dirty="0">
                <a:solidFill>
                  <a:srgbClr val="FF0000"/>
                </a:solidFill>
              </a:rPr>
              <a:t>Negative </a:t>
            </a:r>
            <a:r>
              <a:rPr lang="en-US" b="1" dirty="0" smtClean="0">
                <a:solidFill>
                  <a:srgbClr val="FF0000"/>
                </a:solidFill>
              </a:rPr>
              <a:t>rights</a:t>
            </a:r>
            <a:endParaRPr lang="en-US" dirty="0">
              <a:solidFill>
                <a:srgbClr val="FF0000"/>
              </a:solidFill>
            </a:endParaRPr>
          </a:p>
          <a:p>
            <a:pPr>
              <a:buFont typeface="Wingdings" pitchFamily="2" charset="2"/>
              <a:buChar char="§"/>
            </a:pPr>
            <a:r>
              <a:rPr lang="en-US" dirty="0" smtClean="0"/>
              <a:t>Negative </a:t>
            </a:r>
            <a:r>
              <a:rPr lang="en-US" dirty="0"/>
              <a:t>rights have negative duties corresponding to </a:t>
            </a:r>
            <a:r>
              <a:rPr lang="en-US" dirty="0" smtClean="0"/>
              <a:t>them.</a:t>
            </a:r>
          </a:p>
          <a:p>
            <a:pPr>
              <a:buFont typeface="Wingdings" pitchFamily="2" charset="2"/>
              <a:buChar char="§"/>
            </a:pPr>
            <a:endParaRPr lang="en-US" dirty="0" smtClean="0"/>
          </a:p>
          <a:p>
            <a:pPr>
              <a:buFont typeface="Wingdings" pitchFamily="2" charset="2"/>
              <a:buChar char="§"/>
            </a:pPr>
            <a:r>
              <a:rPr lang="en-US" dirty="0" smtClean="0"/>
              <a:t>In </a:t>
            </a:r>
            <a:r>
              <a:rPr lang="en-US" dirty="0"/>
              <a:t>case of negative rights, others are restrained to do </a:t>
            </a:r>
            <a:r>
              <a:rPr lang="en-US" dirty="0" smtClean="0"/>
              <a:t>something.</a:t>
            </a:r>
          </a:p>
          <a:p>
            <a:pPr>
              <a:buFont typeface="Wingdings" pitchFamily="2" charset="2"/>
              <a:buChar char="§"/>
            </a:pPr>
            <a:endParaRPr lang="en-US" dirty="0" smtClean="0"/>
          </a:p>
          <a:p>
            <a:pPr>
              <a:buFont typeface="Wingdings" pitchFamily="2" charset="2"/>
              <a:buChar char="§"/>
            </a:pPr>
            <a:r>
              <a:rPr lang="en-US" dirty="0" smtClean="0"/>
              <a:t>Its </a:t>
            </a:r>
            <a:r>
              <a:rPr lang="en-US" dirty="0"/>
              <a:t>enjoyment is complete unless interference takes place. </a:t>
            </a:r>
            <a:endParaRPr lang="en-US" dirty="0" smtClean="0"/>
          </a:p>
          <a:p>
            <a:pPr>
              <a:buFont typeface="Wingdings" pitchFamily="2" charset="2"/>
              <a:buChar char="§"/>
            </a:pPr>
            <a:endParaRPr lang="en-US" dirty="0" smtClean="0"/>
          </a:p>
          <a:p>
            <a:pPr>
              <a:buFont typeface="Wingdings" pitchFamily="2" charset="2"/>
              <a:buChar char="§"/>
            </a:pPr>
            <a:r>
              <a:rPr lang="en-US" dirty="0" smtClean="0"/>
              <a:t>Therefore</a:t>
            </a:r>
            <a:r>
              <a:rPr lang="en-US" dirty="0"/>
              <a:t>, majority of negative rights are against the entire </a:t>
            </a:r>
            <a:r>
              <a:rPr lang="en-US" dirty="0" smtClean="0"/>
              <a:t>world.</a:t>
            </a:r>
          </a:p>
          <a:p>
            <a:pPr>
              <a:buFont typeface="Wingdings" pitchFamily="2" charset="2"/>
              <a:buChar char="§"/>
            </a:pPr>
            <a:endParaRPr lang="en-US" dirty="0" smtClean="0"/>
          </a:p>
          <a:p>
            <a:pPr>
              <a:buFont typeface="Wingdings" pitchFamily="2" charset="2"/>
              <a:buChar char="§"/>
            </a:pPr>
            <a:r>
              <a:rPr lang="en-US" dirty="0" smtClean="0"/>
              <a:t>In </a:t>
            </a:r>
            <a:r>
              <a:rPr lang="en-US" dirty="0"/>
              <a:t>case of negative rights, the duty is imposed on a large number of persons.</a:t>
            </a:r>
          </a:p>
        </p:txBody>
      </p:sp>
    </p:spTree>
    <p:extLst>
      <p:ext uri="{BB962C8B-B14F-4D97-AF65-F5344CB8AC3E}">
        <p14:creationId xmlns:p14="http://schemas.microsoft.com/office/powerpoint/2010/main" val="268973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467600" cy="411162"/>
          </a:xfrm>
        </p:spPr>
        <p:txBody>
          <a:bodyPr>
            <a:noAutofit/>
          </a:bodyPr>
          <a:lstStyle/>
          <a:p>
            <a:r>
              <a:rPr lang="en-US" sz="2400" dirty="0" smtClean="0">
                <a:solidFill>
                  <a:srgbClr val="FF0000"/>
                </a:solidFill>
              </a:rPr>
              <a:t>Classification </a:t>
            </a:r>
            <a:br>
              <a:rPr lang="en-US" sz="2400" dirty="0" smtClean="0">
                <a:solidFill>
                  <a:srgbClr val="FF0000"/>
                </a:solidFill>
              </a:rPr>
            </a:br>
            <a:r>
              <a:rPr lang="en-US" sz="2400" dirty="0" smtClean="0">
                <a:solidFill>
                  <a:srgbClr val="FF0000"/>
                </a:solidFill>
              </a:rPr>
              <a:t>(</a:t>
            </a:r>
            <a:r>
              <a:rPr lang="en-US" sz="2400" dirty="0">
                <a:solidFill>
                  <a:srgbClr val="FF0000"/>
                </a:solidFill>
              </a:rPr>
              <a:t>Real and Personal </a:t>
            </a:r>
            <a:r>
              <a:rPr lang="en-US" sz="2400" dirty="0" smtClean="0">
                <a:solidFill>
                  <a:srgbClr val="FF0000"/>
                </a:solidFill>
              </a:rPr>
              <a:t>Rights)</a:t>
            </a:r>
            <a:r>
              <a:rPr lang="en-US" sz="2400" dirty="0">
                <a:solidFill>
                  <a:srgbClr val="FF0000"/>
                </a:solidFill>
              </a:rPr>
              <a:t/>
            </a:r>
            <a:br>
              <a:rPr lang="en-US" sz="2400" dirty="0">
                <a:solidFill>
                  <a:srgbClr val="FF0000"/>
                </a:solidFill>
              </a:rPr>
            </a:br>
            <a:endParaRPr lang="en-US" sz="2400" dirty="0">
              <a:solidFill>
                <a:srgbClr val="FF0000"/>
              </a:solidFill>
            </a:endParaRPr>
          </a:p>
        </p:txBody>
      </p:sp>
      <p:sp>
        <p:nvSpPr>
          <p:cNvPr id="3" name="Content Placeholder 2"/>
          <p:cNvSpPr>
            <a:spLocks noGrp="1"/>
          </p:cNvSpPr>
          <p:nvPr>
            <p:ph sz="quarter" idx="1"/>
          </p:nvPr>
        </p:nvSpPr>
        <p:spPr>
          <a:xfrm>
            <a:off x="152400" y="762000"/>
            <a:ext cx="8686800" cy="5711952"/>
          </a:xfrm>
        </p:spPr>
        <p:txBody>
          <a:bodyPr/>
          <a:lstStyle/>
          <a:p>
            <a:r>
              <a:rPr lang="en-US" dirty="0">
                <a:solidFill>
                  <a:srgbClr val="FF0000"/>
                </a:solidFill>
              </a:rPr>
              <a:t>Real rights</a:t>
            </a:r>
          </a:p>
          <a:p>
            <a:pPr lvl="0">
              <a:buFont typeface="Wingdings" pitchFamily="2" charset="2"/>
              <a:buChar char="§"/>
            </a:pPr>
            <a:r>
              <a:rPr lang="en-US" sz="2000" dirty="0"/>
              <a:t>A real right corresponds to a duty imposed upon persons in </a:t>
            </a:r>
            <a:r>
              <a:rPr lang="en-US" sz="2000" dirty="0" smtClean="0"/>
              <a:t>general.</a:t>
            </a:r>
          </a:p>
          <a:p>
            <a:pPr lvl="0">
              <a:buFont typeface="Wingdings" pitchFamily="2" charset="2"/>
              <a:buChar char="§"/>
            </a:pPr>
            <a:endParaRPr lang="en-US" sz="2000" dirty="0" smtClean="0"/>
          </a:p>
          <a:p>
            <a:pPr lvl="0">
              <a:buFont typeface="Wingdings" pitchFamily="2" charset="2"/>
              <a:buChar char="§"/>
            </a:pPr>
            <a:r>
              <a:rPr lang="en-US" sz="2000" dirty="0" smtClean="0"/>
              <a:t>A </a:t>
            </a:r>
            <a:r>
              <a:rPr lang="en-US" sz="2000" dirty="0"/>
              <a:t>real right is available against the whole </a:t>
            </a:r>
            <a:r>
              <a:rPr lang="en-US" sz="2000" dirty="0" smtClean="0"/>
              <a:t>world.</a:t>
            </a:r>
          </a:p>
          <a:p>
            <a:pPr lvl="0">
              <a:buFont typeface="Wingdings" pitchFamily="2" charset="2"/>
              <a:buChar char="§"/>
            </a:pPr>
            <a:endParaRPr lang="en-US" sz="2000" dirty="0" smtClean="0"/>
          </a:p>
          <a:p>
            <a:pPr lvl="0">
              <a:buFont typeface="Wingdings" pitchFamily="2" charset="2"/>
              <a:buChar char="§"/>
            </a:pPr>
            <a:r>
              <a:rPr lang="en-US" sz="2000" dirty="0" smtClean="0"/>
              <a:t>All </a:t>
            </a:r>
            <a:r>
              <a:rPr lang="en-US" sz="2000" dirty="0"/>
              <a:t>real rights are negative </a:t>
            </a:r>
            <a:r>
              <a:rPr lang="en-US" sz="2000" dirty="0" smtClean="0"/>
              <a:t>rights.</a:t>
            </a:r>
          </a:p>
          <a:p>
            <a:pPr lvl="0">
              <a:buFont typeface="Wingdings" pitchFamily="2" charset="2"/>
              <a:buChar char="§"/>
            </a:pPr>
            <a:endParaRPr lang="en-US" sz="2000" dirty="0" smtClean="0"/>
          </a:p>
          <a:p>
            <a:pPr lvl="0">
              <a:buFont typeface="Wingdings" pitchFamily="2" charset="2"/>
              <a:buChar char="§"/>
            </a:pPr>
            <a:r>
              <a:rPr lang="en-US" sz="2000" dirty="0" smtClean="0"/>
              <a:t>Therefore</a:t>
            </a:r>
            <a:r>
              <a:rPr lang="en-US" sz="2000" dirty="0"/>
              <a:t>, a real right is nothing more than a right to be left alone by others. It is merely a right to their passive </a:t>
            </a:r>
            <a:r>
              <a:rPr lang="en-US" sz="2000" dirty="0" smtClean="0"/>
              <a:t>non-interference.</a:t>
            </a:r>
          </a:p>
          <a:p>
            <a:pPr lvl="0">
              <a:buFont typeface="Wingdings" pitchFamily="2" charset="2"/>
              <a:buChar char="§"/>
            </a:pPr>
            <a:endParaRPr lang="en-US" sz="2000" dirty="0" smtClean="0"/>
          </a:p>
          <a:p>
            <a:pPr lvl="0">
              <a:buFont typeface="Wingdings" pitchFamily="2" charset="2"/>
              <a:buChar char="§"/>
            </a:pPr>
            <a:r>
              <a:rPr lang="en-US" sz="2000" dirty="0" smtClean="0"/>
              <a:t>In </a:t>
            </a:r>
            <a:r>
              <a:rPr lang="en-US" sz="2000" dirty="0"/>
              <a:t>real right, the relation is to a thing. Real rights are derived from some special relation to the </a:t>
            </a:r>
            <a:r>
              <a:rPr lang="en-US" sz="2000" dirty="0" smtClean="0"/>
              <a:t>object.</a:t>
            </a:r>
          </a:p>
          <a:p>
            <a:pPr lvl="0">
              <a:buFont typeface="Wingdings" pitchFamily="2" charset="2"/>
              <a:buChar char="§"/>
            </a:pPr>
            <a:endParaRPr lang="en-US" sz="2000" dirty="0" smtClean="0"/>
          </a:p>
          <a:p>
            <a:pPr lvl="0">
              <a:buFont typeface="Wingdings" pitchFamily="2" charset="2"/>
              <a:buChar char="§"/>
            </a:pPr>
            <a:r>
              <a:rPr lang="en-US" sz="2000" dirty="0" smtClean="0"/>
              <a:t>Real </a:t>
            </a:r>
            <a:r>
              <a:rPr lang="en-US" sz="2000" dirty="0"/>
              <a:t>rights are right in rem.</a:t>
            </a:r>
          </a:p>
          <a:p>
            <a:endParaRPr lang="en-US" sz="2000" dirty="0"/>
          </a:p>
        </p:txBody>
      </p:sp>
    </p:spTree>
    <p:extLst>
      <p:ext uri="{BB962C8B-B14F-4D97-AF65-F5344CB8AC3E}">
        <p14:creationId xmlns:p14="http://schemas.microsoft.com/office/powerpoint/2010/main" val="2118256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427038"/>
          </a:xfrm>
        </p:spPr>
        <p:txBody>
          <a:bodyPr>
            <a:normAutofit fontScale="90000"/>
          </a:bodyPr>
          <a:lstStyle/>
          <a:p>
            <a:r>
              <a:rPr lang="en-US" b="1" dirty="0" smtClean="0">
                <a:solidFill>
                  <a:srgbClr val="FF0000"/>
                </a:solidFill>
              </a:rPr>
              <a:t>Classification…..</a:t>
            </a:r>
            <a:endParaRPr lang="en-US" b="1" dirty="0">
              <a:solidFill>
                <a:srgbClr val="FF0000"/>
              </a:solidFill>
            </a:endParaRPr>
          </a:p>
        </p:txBody>
      </p:sp>
      <p:sp>
        <p:nvSpPr>
          <p:cNvPr id="3" name="Content Placeholder 2"/>
          <p:cNvSpPr>
            <a:spLocks noGrp="1"/>
          </p:cNvSpPr>
          <p:nvPr>
            <p:ph sz="quarter" idx="1"/>
          </p:nvPr>
        </p:nvSpPr>
        <p:spPr>
          <a:xfrm>
            <a:off x="152400" y="609600"/>
            <a:ext cx="8534400" cy="5864352"/>
          </a:xfrm>
        </p:spPr>
        <p:txBody>
          <a:bodyPr/>
          <a:lstStyle/>
          <a:p>
            <a:r>
              <a:rPr lang="en-US" b="1" dirty="0">
                <a:solidFill>
                  <a:srgbClr val="FF0000"/>
                </a:solidFill>
              </a:rPr>
              <a:t>Personal rights</a:t>
            </a:r>
          </a:p>
          <a:p>
            <a:pPr lvl="0">
              <a:buFont typeface="Wingdings" pitchFamily="2" charset="2"/>
              <a:buChar char="§"/>
            </a:pPr>
            <a:r>
              <a:rPr lang="en-US" sz="2000" dirty="0"/>
              <a:t>A personal right corresponds to a duty imposed upon determinate </a:t>
            </a:r>
            <a:r>
              <a:rPr lang="en-US" sz="2000" dirty="0" smtClean="0"/>
              <a:t>individuals.</a:t>
            </a:r>
          </a:p>
          <a:p>
            <a:pPr lvl="0">
              <a:buFont typeface="Wingdings" pitchFamily="2" charset="2"/>
              <a:buChar char="§"/>
            </a:pPr>
            <a:endParaRPr lang="en-US" sz="2000" dirty="0" smtClean="0"/>
          </a:p>
          <a:p>
            <a:pPr lvl="0">
              <a:buFont typeface="Wingdings" pitchFamily="2" charset="2"/>
              <a:buChar char="§"/>
            </a:pPr>
            <a:r>
              <a:rPr lang="en-US" sz="2000" dirty="0" smtClean="0"/>
              <a:t>A </a:t>
            </a:r>
            <a:r>
              <a:rPr lang="en-US" sz="2000" dirty="0"/>
              <a:t>personal right is available only against a particular </a:t>
            </a:r>
            <a:r>
              <a:rPr lang="en-US" sz="2000" dirty="0" smtClean="0"/>
              <a:t>person.</a:t>
            </a:r>
          </a:p>
          <a:p>
            <a:pPr lvl="0">
              <a:buFont typeface="Wingdings" pitchFamily="2" charset="2"/>
              <a:buChar char="§"/>
            </a:pPr>
            <a:endParaRPr lang="en-US" sz="2000" dirty="0" smtClean="0"/>
          </a:p>
          <a:p>
            <a:pPr lvl="0">
              <a:buFont typeface="Wingdings" pitchFamily="2" charset="2"/>
              <a:buChar char="§"/>
            </a:pPr>
            <a:r>
              <a:rPr lang="en-US" sz="2000" dirty="0" smtClean="0"/>
              <a:t>Most </a:t>
            </a:r>
            <a:r>
              <a:rPr lang="en-US" sz="2000" dirty="0"/>
              <a:t>personal rights are positive </a:t>
            </a:r>
            <a:r>
              <a:rPr lang="en-US" sz="2000" dirty="0" smtClean="0"/>
              <a:t>rights</a:t>
            </a:r>
          </a:p>
          <a:p>
            <a:pPr lvl="0">
              <a:buFont typeface="Wingdings" pitchFamily="2" charset="2"/>
              <a:buChar char="§"/>
            </a:pPr>
            <a:endParaRPr lang="en-US" sz="2000" dirty="0" smtClean="0"/>
          </a:p>
          <a:p>
            <a:pPr lvl="0">
              <a:buFont typeface="Wingdings" pitchFamily="2" charset="2"/>
              <a:buChar char="§"/>
            </a:pPr>
            <a:r>
              <a:rPr lang="en-US" sz="2000" dirty="0" smtClean="0"/>
              <a:t>In </a:t>
            </a:r>
            <a:r>
              <a:rPr lang="en-US" sz="2000" dirty="0"/>
              <a:t>personal right, it is the relation to other persons who owe the duties which is important. Personal rights are derived from special relation to the individual or individuals under the duty</a:t>
            </a:r>
            <a:r>
              <a:rPr lang="en-US" sz="2000" dirty="0" smtClean="0"/>
              <a:t>.</a:t>
            </a:r>
          </a:p>
          <a:p>
            <a:pPr lvl="0">
              <a:buFont typeface="Wingdings" pitchFamily="2" charset="2"/>
              <a:buChar char="§"/>
            </a:pPr>
            <a:endParaRPr lang="en-US" sz="2000" dirty="0"/>
          </a:p>
          <a:p>
            <a:pPr>
              <a:buFont typeface="Wingdings" pitchFamily="2" charset="2"/>
              <a:buChar char="§"/>
            </a:pPr>
            <a:r>
              <a:rPr lang="en-US" sz="2000" dirty="0"/>
              <a:t>Personal rights are right in </a:t>
            </a:r>
            <a:r>
              <a:rPr lang="en-US" sz="2000" dirty="0" err="1"/>
              <a:t>personam</a:t>
            </a:r>
            <a:r>
              <a:rPr lang="en-US" sz="2000" dirty="0"/>
              <a:t>.</a:t>
            </a:r>
          </a:p>
          <a:p>
            <a:pPr lvl="0">
              <a:buFont typeface="Wingdings" pitchFamily="2" charset="2"/>
              <a:buChar char="§"/>
            </a:pPr>
            <a:endParaRPr lang="en-US" sz="2000" dirty="0"/>
          </a:p>
          <a:p>
            <a:endParaRPr lang="en-US" dirty="0"/>
          </a:p>
        </p:txBody>
      </p:sp>
    </p:spTree>
    <p:extLst>
      <p:ext uri="{BB962C8B-B14F-4D97-AF65-F5344CB8AC3E}">
        <p14:creationId xmlns:p14="http://schemas.microsoft.com/office/powerpoint/2010/main" val="883433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427038"/>
          </a:xfrm>
        </p:spPr>
        <p:txBody>
          <a:bodyPr>
            <a:normAutofit fontScale="90000"/>
          </a:bodyPr>
          <a:lstStyle/>
          <a:p>
            <a:r>
              <a:rPr lang="en-US" b="1" dirty="0" smtClean="0">
                <a:solidFill>
                  <a:srgbClr val="FF0000"/>
                </a:solidFill>
              </a:rPr>
              <a:t>Classification……</a:t>
            </a:r>
            <a:endParaRPr lang="en-US" b="1" dirty="0">
              <a:solidFill>
                <a:srgbClr val="FF0000"/>
              </a:solidFill>
            </a:endParaRPr>
          </a:p>
        </p:txBody>
      </p:sp>
      <p:sp>
        <p:nvSpPr>
          <p:cNvPr id="3" name="Content Placeholder 2"/>
          <p:cNvSpPr>
            <a:spLocks noGrp="1"/>
          </p:cNvSpPr>
          <p:nvPr>
            <p:ph sz="quarter" idx="1"/>
          </p:nvPr>
        </p:nvSpPr>
        <p:spPr>
          <a:xfrm>
            <a:off x="152400" y="609600"/>
            <a:ext cx="8458200" cy="5864352"/>
          </a:xfrm>
        </p:spPr>
        <p:txBody>
          <a:bodyPr/>
          <a:lstStyle/>
          <a:p>
            <a:r>
              <a:rPr lang="en-US" b="1" dirty="0">
                <a:solidFill>
                  <a:srgbClr val="FF0000"/>
                </a:solidFill>
              </a:rPr>
              <a:t>Right in rem </a:t>
            </a:r>
          </a:p>
          <a:p>
            <a:pPr lvl="0"/>
            <a:r>
              <a:rPr lang="en-US" sz="2000" dirty="0"/>
              <a:t>It is derived from the Roman term ‘</a:t>
            </a:r>
            <a:r>
              <a:rPr lang="en-US" sz="2000" dirty="0" err="1"/>
              <a:t>actio</a:t>
            </a:r>
            <a:r>
              <a:rPr lang="en-US" sz="2000" dirty="0"/>
              <a:t> in rem’. An action in rem was an action for the recovery of dominium</a:t>
            </a:r>
            <a:r>
              <a:rPr lang="en-US" sz="2000" dirty="0" smtClean="0"/>
              <a:t>.</a:t>
            </a:r>
          </a:p>
          <a:p>
            <a:pPr lvl="0"/>
            <a:endParaRPr lang="en-US" sz="2000" dirty="0"/>
          </a:p>
          <a:p>
            <a:pPr lvl="0"/>
            <a:r>
              <a:rPr lang="en-US" sz="2000" dirty="0"/>
              <a:t>The right protected by an action in rem came to be called jus in rem</a:t>
            </a:r>
            <a:r>
              <a:rPr lang="en-US" sz="2000" dirty="0" smtClean="0"/>
              <a:t>.</a:t>
            </a:r>
          </a:p>
          <a:p>
            <a:pPr lvl="0"/>
            <a:endParaRPr lang="en-US" sz="2000" dirty="0"/>
          </a:p>
          <a:p>
            <a:pPr lvl="0"/>
            <a:r>
              <a:rPr lang="en-US" sz="2000" dirty="0"/>
              <a:t>Jus in rem means a right against or in respect of a thing</a:t>
            </a:r>
            <a:r>
              <a:rPr lang="en-US" sz="2000" dirty="0" smtClean="0"/>
              <a:t>.</a:t>
            </a:r>
          </a:p>
          <a:p>
            <a:pPr lvl="0"/>
            <a:endParaRPr lang="en-US" sz="2000" dirty="0"/>
          </a:p>
          <a:p>
            <a:pPr lvl="0"/>
            <a:r>
              <a:rPr lang="en-US" sz="2000" dirty="0"/>
              <a:t>A right in rem is available against the whole world.</a:t>
            </a:r>
          </a:p>
          <a:p>
            <a:endParaRPr lang="en-US" sz="2000" dirty="0"/>
          </a:p>
        </p:txBody>
      </p:sp>
    </p:spTree>
    <p:extLst>
      <p:ext uri="{BB962C8B-B14F-4D97-AF65-F5344CB8AC3E}">
        <p14:creationId xmlns:p14="http://schemas.microsoft.com/office/powerpoint/2010/main" val="2037308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Definition</a:t>
            </a:r>
            <a:endParaRPr lang="en-US" dirty="0"/>
          </a:p>
          <a:p>
            <a:r>
              <a:rPr lang="en-US" dirty="0" smtClean="0"/>
              <a:t>Legal rights</a:t>
            </a:r>
            <a:endParaRPr lang="en-US" dirty="0"/>
          </a:p>
          <a:p>
            <a:r>
              <a:rPr lang="en-US" dirty="0" smtClean="0"/>
              <a:t>Rights and duties co-relation</a:t>
            </a:r>
            <a:endParaRPr lang="en-US" dirty="0"/>
          </a:p>
          <a:p>
            <a:r>
              <a:rPr lang="en-US" dirty="0" smtClean="0"/>
              <a:t>Essentials of legal rights</a:t>
            </a:r>
          </a:p>
          <a:p>
            <a:r>
              <a:rPr lang="en-US" dirty="0" smtClean="0"/>
              <a:t>Kinds of legal rights</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427038"/>
          </a:xfrm>
        </p:spPr>
        <p:txBody>
          <a:bodyPr>
            <a:normAutofit fontScale="90000"/>
          </a:bodyPr>
          <a:lstStyle/>
          <a:p>
            <a:r>
              <a:rPr lang="en-US" dirty="0" smtClean="0">
                <a:solidFill>
                  <a:srgbClr val="FF0000"/>
                </a:solidFill>
              </a:rPr>
              <a:t>Classification……</a:t>
            </a:r>
            <a:endParaRPr lang="en-US" dirty="0">
              <a:solidFill>
                <a:srgbClr val="FF0000"/>
              </a:solidFill>
            </a:endParaRPr>
          </a:p>
        </p:txBody>
      </p:sp>
      <p:sp>
        <p:nvSpPr>
          <p:cNvPr id="3" name="Content Placeholder 2"/>
          <p:cNvSpPr>
            <a:spLocks noGrp="1"/>
          </p:cNvSpPr>
          <p:nvPr>
            <p:ph sz="quarter" idx="1"/>
          </p:nvPr>
        </p:nvSpPr>
        <p:spPr>
          <a:xfrm>
            <a:off x="152400" y="609600"/>
            <a:ext cx="8534400" cy="5864352"/>
          </a:xfrm>
        </p:spPr>
        <p:txBody>
          <a:bodyPr/>
          <a:lstStyle/>
          <a:p>
            <a:r>
              <a:rPr lang="en-US" dirty="0">
                <a:solidFill>
                  <a:srgbClr val="FF0000"/>
                </a:solidFill>
              </a:rPr>
              <a:t>Right in </a:t>
            </a:r>
            <a:r>
              <a:rPr lang="en-US" dirty="0" err="1">
                <a:solidFill>
                  <a:srgbClr val="FF0000"/>
                </a:solidFill>
              </a:rPr>
              <a:t>personam</a:t>
            </a:r>
            <a:endParaRPr lang="en-US" dirty="0">
              <a:solidFill>
                <a:srgbClr val="FF0000"/>
              </a:solidFill>
            </a:endParaRPr>
          </a:p>
          <a:p>
            <a:pPr lvl="0">
              <a:buFont typeface="Wingdings" pitchFamily="2" charset="2"/>
              <a:buChar char="§"/>
            </a:pPr>
            <a:r>
              <a:rPr lang="en-US" sz="2000" dirty="0"/>
              <a:t>It is derived from the Roman term ‘action in </a:t>
            </a:r>
            <a:r>
              <a:rPr lang="en-US" sz="2000" dirty="0" err="1"/>
              <a:t>personam</a:t>
            </a:r>
            <a:r>
              <a:rPr lang="en-US" sz="2000" dirty="0"/>
              <a:t>’. An action in </a:t>
            </a:r>
            <a:r>
              <a:rPr lang="en-US" sz="2000" dirty="0" err="1"/>
              <a:t>personam</a:t>
            </a:r>
            <a:r>
              <a:rPr lang="en-US" sz="2000" dirty="0"/>
              <a:t> was one for the enforcement of </a:t>
            </a:r>
            <a:r>
              <a:rPr lang="en-US" sz="2000" dirty="0" err="1"/>
              <a:t>obligato</a:t>
            </a:r>
            <a:r>
              <a:rPr lang="en-US" sz="2000" dirty="0"/>
              <a:t> i.e. </a:t>
            </a:r>
            <a:r>
              <a:rPr lang="en-US" sz="2000" dirty="0" smtClean="0"/>
              <a:t>obligation.</a:t>
            </a:r>
          </a:p>
          <a:p>
            <a:pPr lvl="0">
              <a:buFont typeface="Wingdings" pitchFamily="2" charset="2"/>
              <a:buChar char="§"/>
            </a:pPr>
            <a:endParaRPr lang="en-US" sz="2000" dirty="0"/>
          </a:p>
          <a:p>
            <a:pPr lvl="0">
              <a:buFont typeface="Wingdings" pitchFamily="2" charset="2"/>
              <a:buChar char="§"/>
            </a:pPr>
            <a:r>
              <a:rPr lang="en-US" sz="2000" dirty="0" smtClean="0"/>
              <a:t>A </a:t>
            </a:r>
            <a:r>
              <a:rPr lang="en-US" sz="2000" dirty="0"/>
              <a:t>right protected by action in </a:t>
            </a:r>
            <a:r>
              <a:rPr lang="en-US" sz="2000" dirty="0" err="1"/>
              <a:t>personam</a:t>
            </a:r>
            <a:r>
              <a:rPr lang="en-US" sz="2000" dirty="0"/>
              <a:t> came to be called as jus in </a:t>
            </a:r>
            <a:r>
              <a:rPr lang="en-US" sz="2000" dirty="0" err="1" smtClean="0"/>
              <a:t>personam</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smtClean="0"/>
              <a:t>Jus </a:t>
            </a:r>
            <a:r>
              <a:rPr lang="en-US" sz="2000" dirty="0"/>
              <a:t>in </a:t>
            </a:r>
            <a:r>
              <a:rPr lang="en-US" sz="2000" dirty="0" err="1"/>
              <a:t>personam</a:t>
            </a:r>
            <a:r>
              <a:rPr lang="en-US" sz="2000" dirty="0"/>
              <a:t> means a right against or in respect of a </a:t>
            </a:r>
            <a:r>
              <a:rPr lang="en-US" sz="2000" dirty="0" smtClean="0"/>
              <a:t>person.</a:t>
            </a:r>
          </a:p>
          <a:p>
            <a:pPr lvl="0">
              <a:buFont typeface="Wingdings" pitchFamily="2" charset="2"/>
              <a:buChar char="§"/>
            </a:pPr>
            <a:endParaRPr lang="en-US" sz="2000" dirty="0"/>
          </a:p>
          <a:p>
            <a:pPr lvl="0">
              <a:buFont typeface="Wingdings" pitchFamily="2" charset="2"/>
              <a:buChar char="§"/>
            </a:pPr>
            <a:r>
              <a:rPr lang="en-US" sz="2000" dirty="0" smtClean="0"/>
              <a:t>A </a:t>
            </a:r>
            <a:r>
              <a:rPr lang="en-US" sz="2000" dirty="0"/>
              <a:t>right in </a:t>
            </a:r>
            <a:r>
              <a:rPr lang="en-US" sz="2000" dirty="0" err="1"/>
              <a:t>personam</a:t>
            </a:r>
            <a:r>
              <a:rPr lang="en-US" sz="2000" dirty="0"/>
              <a:t> is available against a particular individual only.</a:t>
            </a:r>
          </a:p>
          <a:p>
            <a:endParaRPr lang="en-US" dirty="0"/>
          </a:p>
        </p:txBody>
      </p:sp>
    </p:spTree>
    <p:extLst>
      <p:ext uri="{BB962C8B-B14F-4D97-AF65-F5344CB8AC3E}">
        <p14:creationId xmlns:p14="http://schemas.microsoft.com/office/powerpoint/2010/main" val="2144138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7467600" cy="427038"/>
          </a:xfrm>
        </p:spPr>
        <p:txBody>
          <a:bodyPr>
            <a:normAutofit fontScale="90000"/>
          </a:bodyPr>
          <a:lstStyle/>
          <a:p>
            <a:r>
              <a:rPr lang="en-US" dirty="0" smtClean="0">
                <a:solidFill>
                  <a:srgbClr val="FF0000"/>
                </a:solidFill>
              </a:rPr>
              <a:t>Classification…..</a:t>
            </a:r>
            <a:r>
              <a:rPr lang="en-US" dirty="0"/>
              <a:t> </a:t>
            </a:r>
            <a:r>
              <a:rPr lang="en-US" dirty="0" smtClean="0"/>
              <a:t>(</a:t>
            </a:r>
            <a:r>
              <a:rPr lang="en-US" sz="2200" dirty="0" smtClean="0">
                <a:solidFill>
                  <a:srgbClr val="FF0000"/>
                </a:solidFill>
              </a:rPr>
              <a:t>Proprietary </a:t>
            </a:r>
            <a:r>
              <a:rPr lang="en-US" sz="2200" dirty="0">
                <a:solidFill>
                  <a:srgbClr val="FF0000"/>
                </a:solidFill>
              </a:rPr>
              <a:t>and Personal </a:t>
            </a:r>
            <a:r>
              <a:rPr lang="en-US" sz="2200" dirty="0" smtClean="0">
                <a:solidFill>
                  <a:srgbClr val="FF0000"/>
                </a:solidFill>
              </a:rPr>
              <a:t>Rights)</a:t>
            </a:r>
            <a:r>
              <a:rPr lang="en-US" dirty="0"/>
              <a:t/>
            </a:r>
            <a:br>
              <a:rPr lang="en-US" dirty="0"/>
            </a:br>
            <a:endParaRPr lang="en-US" dirty="0">
              <a:solidFill>
                <a:srgbClr val="FF0000"/>
              </a:solidFill>
            </a:endParaRPr>
          </a:p>
        </p:txBody>
      </p:sp>
      <p:sp>
        <p:nvSpPr>
          <p:cNvPr id="3" name="Content Placeholder 2"/>
          <p:cNvSpPr>
            <a:spLocks noGrp="1"/>
          </p:cNvSpPr>
          <p:nvPr>
            <p:ph sz="quarter" idx="1"/>
          </p:nvPr>
        </p:nvSpPr>
        <p:spPr>
          <a:xfrm>
            <a:off x="76200" y="990600"/>
            <a:ext cx="8610600" cy="5483352"/>
          </a:xfrm>
        </p:spPr>
        <p:txBody>
          <a:bodyPr/>
          <a:lstStyle/>
          <a:p>
            <a:r>
              <a:rPr lang="en-US" b="1" dirty="0">
                <a:solidFill>
                  <a:srgbClr val="FF0000"/>
                </a:solidFill>
              </a:rPr>
              <a:t>Proprietary rights</a:t>
            </a:r>
          </a:p>
          <a:p>
            <a:pPr lvl="0">
              <a:buFont typeface="Wingdings" pitchFamily="2" charset="2"/>
              <a:buChar char="§"/>
            </a:pPr>
            <a:r>
              <a:rPr lang="en-US" sz="2000" dirty="0"/>
              <a:t>Proprietary rights means a person’s right in relation to his own property.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smtClean="0"/>
              <a:t>Proprietary </a:t>
            </a:r>
            <a:r>
              <a:rPr lang="en-US" sz="2000" dirty="0"/>
              <a:t>rights have some economic or monetary </a:t>
            </a:r>
            <a:r>
              <a:rPr lang="en-US" sz="2000" dirty="0" smtClean="0"/>
              <a:t>value.</a:t>
            </a:r>
          </a:p>
          <a:p>
            <a:pPr lvl="0">
              <a:buFont typeface="Wingdings" pitchFamily="2" charset="2"/>
              <a:buChar char="§"/>
            </a:pPr>
            <a:endParaRPr lang="en-US" sz="2000" dirty="0"/>
          </a:p>
          <a:p>
            <a:pPr lvl="0">
              <a:buFont typeface="Wingdings" pitchFamily="2" charset="2"/>
              <a:buChar char="§"/>
            </a:pPr>
            <a:r>
              <a:rPr lang="en-US" sz="2000" dirty="0" smtClean="0"/>
              <a:t>Proprietary </a:t>
            </a:r>
            <a:r>
              <a:rPr lang="en-US" sz="2000" dirty="0"/>
              <a:t>rights are </a:t>
            </a:r>
            <a:r>
              <a:rPr lang="en-US" sz="2000" dirty="0" smtClean="0"/>
              <a:t>valuable.</a:t>
            </a:r>
          </a:p>
          <a:p>
            <a:pPr lvl="0">
              <a:buFont typeface="Wingdings" pitchFamily="2" charset="2"/>
              <a:buChar char="§"/>
            </a:pPr>
            <a:endParaRPr lang="en-US" sz="2000" dirty="0"/>
          </a:p>
          <a:p>
            <a:pPr lvl="0">
              <a:buFont typeface="Wingdings" pitchFamily="2" charset="2"/>
              <a:buChar char="§"/>
            </a:pPr>
            <a:r>
              <a:rPr lang="en-US" sz="2000" dirty="0" smtClean="0"/>
              <a:t>Proprietary </a:t>
            </a:r>
            <a:r>
              <a:rPr lang="en-US" sz="2000" dirty="0"/>
              <a:t>rights are </a:t>
            </a:r>
            <a:r>
              <a:rPr lang="en-US" sz="2000" dirty="0" smtClean="0"/>
              <a:t>transferable.</a:t>
            </a:r>
          </a:p>
          <a:p>
            <a:pPr lvl="0">
              <a:buFont typeface="Wingdings" pitchFamily="2" charset="2"/>
              <a:buChar char="§"/>
            </a:pPr>
            <a:endParaRPr lang="en-US" sz="2000" dirty="0"/>
          </a:p>
          <a:p>
            <a:pPr lvl="0">
              <a:buFont typeface="Wingdings" pitchFamily="2" charset="2"/>
              <a:buChar char="§"/>
            </a:pPr>
            <a:r>
              <a:rPr lang="en-US" sz="2000" dirty="0" smtClean="0"/>
              <a:t>Proprietary </a:t>
            </a:r>
            <a:r>
              <a:rPr lang="en-US" sz="2000" dirty="0"/>
              <a:t>rights are the elements of wealth for </a:t>
            </a:r>
            <a:r>
              <a:rPr lang="en-US" sz="2000" dirty="0" smtClean="0"/>
              <a:t>man.</a:t>
            </a:r>
          </a:p>
          <a:p>
            <a:pPr lvl="0">
              <a:buFont typeface="Wingdings" pitchFamily="2" charset="2"/>
              <a:buChar char="§"/>
            </a:pPr>
            <a:endParaRPr lang="en-US" sz="2000" dirty="0"/>
          </a:p>
          <a:p>
            <a:pPr lvl="0">
              <a:buFont typeface="Wingdings" pitchFamily="2" charset="2"/>
              <a:buChar char="§"/>
            </a:pPr>
            <a:r>
              <a:rPr lang="en-US" sz="2000" dirty="0" smtClean="0"/>
              <a:t>Proprietary </a:t>
            </a:r>
            <a:r>
              <a:rPr lang="en-US" sz="2000" dirty="0"/>
              <a:t>rights possess not merely judicial but also economic importance.</a:t>
            </a:r>
          </a:p>
          <a:p>
            <a:endParaRPr lang="en-US" dirty="0"/>
          </a:p>
        </p:txBody>
      </p:sp>
    </p:spTree>
    <p:extLst>
      <p:ext uri="{BB962C8B-B14F-4D97-AF65-F5344CB8AC3E}">
        <p14:creationId xmlns:p14="http://schemas.microsoft.com/office/powerpoint/2010/main" val="3674026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427038"/>
          </a:xfrm>
        </p:spPr>
        <p:txBody>
          <a:bodyPr>
            <a:normAutofit fontScale="90000"/>
          </a:bodyPr>
          <a:lstStyle/>
          <a:p>
            <a:r>
              <a:rPr lang="en-US" dirty="0" smtClean="0">
                <a:solidFill>
                  <a:srgbClr val="FF0000"/>
                </a:solidFill>
              </a:rPr>
              <a:t>Classification……</a:t>
            </a:r>
            <a:endParaRPr lang="en-US" dirty="0">
              <a:solidFill>
                <a:srgbClr val="FF0000"/>
              </a:solidFill>
            </a:endParaRPr>
          </a:p>
        </p:txBody>
      </p:sp>
      <p:sp>
        <p:nvSpPr>
          <p:cNvPr id="3" name="Content Placeholder 2"/>
          <p:cNvSpPr>
            <a:spLocks noGrp="1"/>
          </p:cNvSpPr>
          <p:nvPr>
            <p:ph sz="quarter" idx="1"/>
          </p:nvPr>
        </p:nvSpPr>
        <p:spPr>
          <a:xfrm>
            <a:off x="152400" y="685800"/>
            <a:ext cx="8534400" cy="5788152"/>
          </a:xfrm>
        </p:spPr>
        <p:txBody>
          <a:bodyPr/>
          <a:lstStyle/>
          <a:p>
            <a:r>
              <a:rPr lang="en-US" b="1" dirty="0">
                <a:solidFill>
                  <a:srgbClr val="FF0000"/>
                </a:solidFill>
              </a:rPr>
              <a:t>Personal Rights</a:t>
            </a:r>
          </a:p>
          <a:p>
            <a:pPr lvl="0">
              <a:buFont typeface="Wingdings" pitchFamily="2" charset="2"/>
              <a:buChar char="§"/>
            </a:pPr>
            <a:r>
              <a:rPr lang="en-US" sz="2000" dirty="0"/>
              <a:t>Personal rights are rights arising out of any contractual obligation or rights that relate to </a:t>
            </a:r>
            <a:r>
              <a:rPr lang="en-US" sz="2000" dirty="0" smtClean="0"/>
              <a:t>status.</a:t>
            </a:r>
          </a:p>
          <a:p>
            <a:pPr lvl="0">
              <a:buFont typeface="Wingdings" pitchFamily="2" charset="2"/>
              <a:buChar char="§"/>
            </a:pPr>
            <a:endParaRPr lang="en-US" sz="2000" dirty="0"/>
          </a:p>
          <a:p>
            <a:pPr lvl="0">
              <a:buFont typeface="Wingdings" pitchFamily="2" charset="2"/>
              <a:buChar char="§"/>
            </a:pPr>
            <a:r>
              <a:rPr lang="en-US" sz="2000" dirty="0" smtClean="0"/>
              <a:t>Personal </a:t>
            </a:r>
            <a:r>
              <a:rPr lang="en-US" sz="2000" dirty="0"/>
              <a:t>rights are not </a:t>
            </a:r>
            <a:r>
              <a:rPr lang="en-US" sz="2000" dirty="0" smtClean="0"/>
              <a:t>valuable.</a:t>
            </a:r>
          </a:p>
          <a:p>
            <a:pPr lvl="0">
              <a:buFont typeface="Wingdings" pitchFamily="2" charset="2"/>
              <a:buChar char="§"/>
            </a:pPr>
            <a:endParaRPr lang="en-US" sz="2000" dirty="0"/>
          </a:p>
          <a:p>
            <a:pPr lvl="0">
              <a:buFont typeface="Wingdings" pitchFamily="2" charset="2"/>
              <a:buChar char="§"/>
            </a:pPr>
            <a:r>
              <a:rPr lang="en-US" sz="2000" dirty="0" smtClean="0"/>
              <a:t>Personal </a:t>
            </a:r>
            <a:r>
              <a:rPr lang="en-US" sz="2000" dirty="0"/>
              <a:t>rights are the residuary rights which remain after proprietary rights have been </a:t>
            </a:r>
            <a:r>
              <a:rPr lang="en-US" sz="2000" dirty="0" smtClean="0"/>
              <a:t>subtracted.</a:t>
            </a:r>
          </a:p>
          <a:p>
            <a:pPr lvl="0">
              <a:buFont typeface="Wingdings" pitchFamily="2" charset="2"/>
              <a:buChar char="§"/>
            </a:pPr>
            <a:endParaRPr lang="en-US" sz="2000" dirty="0"/>
          </a:p>
          <a:p>
            <a:pPr lvl="0">
              <a:buFont typeface="Wingdings" pitchFamily="2" charset="2"/>
              <a:buChar char="§"/>
            </a:pPr>
            <a:r>
              <a:rPr lang="en-US" sz="2000" dirty="0" smtClean="0"/>
              <a:t>Personal </a:t>
            </a:r>
            <a:r>
              <a:rPr lang="en-US" sz="2000" dirty="0"/>
              <a:t>rights are not </a:t>
            </a:r>
            <a:r>
              <a:rPr lang="en-US" sz="2000" dirty="0" smtClean="0"/>
              <a:t>transferable.</a:t>
            </a:r>
          </a:p>
          <a:p>
            <a:pPr lvl="0">
              <a:buFont typeface="Wingdings" pitchFamily="2" charset="2"/>
              <a:buChar char="§"/>
            </a:pPr>
            <a:endParaRPr lang="en-US" sz="2000" dirty="0"/>
          </a:p>
          <a:p>
            <a:pPr lvl="0">
              <a:buFont typeface="Wingdings" pitchFamily="2" charset="2"/>
              <a:buChar char="§"/>
            </a:pPr>
            <a:r>
              <a:rPr lang="en-US" sz="2000" dirty="0" smtClean="0"/>
              <a:t>Personal </a:t>
            </a:r>
            <a:r>
              <a:rPr lang="en-US" sz="2000" dirty="0"/>
              <a:t>rights are merely elements of his </a:t>
            </a:r>
            <a:r>
              <a:rPr lang="en-US" sz="2000" dirty="0" smtClean="0"/>
              <a:t>well-being.</a:t>
            </a:r>
          </a:p>
          <a:p>
            <a:pPr lvl="0">
              <a:buFont typeface="Wingdings" pitchFamily="2" charset="2"/>
              <a:buChar char="§"/>
            </a:pPr>
            <a:endParaRPr lang="en-US" sz="2000" dirty="0"/>
          </a:p>
          <a:p>
            <a:pPr lvl="0">
              <a:buFont typeface="Wingdings" pitchFamily="2" charset="2"/>
              <a:buChar char="§"/>
            </a:pPr>
            <a:r>
              <a:rPr lang="en-US" sz="2000" dirty="0" smtClean="0"/>
              <a:t>Personal </a:t>
            </a:r>
            <a:r>
              <a:rPr lang="en-US" sz="2000" dirty="0"/>
              <a:t>rights possess merely judicial importance.</a:t>
            </a:r>
          </a:p>
          <a:p>
            <a:endParaRPr lang="en-US" dirty="0"/>
          </a:p>
        </p:txBody>
      </p:sp>
    </p:spTree>
    <p:extLst>
      <p:ext uri="{BB962C8B-B14F-4D97-AF65-F5344CB8AC3E}">
        <p14:creationId xmlns:p14="http://schemas.microsoft.com/office/powerpoint/2010/main" val="2108033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dirty="0"/>
              <a:t>Classification </a:t>
            </a:r>
            <a:r>
              <a:rPr lang="en-US" sz="2000" dirty="0" smtClean="0"/>
              <a:t>(Principal </a:t>
            </a:r>
            <a:r>
              <a:rPr lang="en-US" sz="2000" dirty="0"/>
              <a:t>and Accessory </a:t>
            </a:r>
            <a:r>
              <a:rPr lang="en-US" sz="2000" dirty="0" smtClean="0"/>
              <a:t>rights) </a:t>
            </a:r>
            <a:endParaRPr lang="en-US" sz="2000" dirty="0"/>
          </a:p>
        </p:txBody>
      </p:sp>
      <p:sp>
        <p:nvSpPr>
          <p:cNvPr id="3" name="Content Placeholder 2"/>
          <p:cNvSpPr>
            <a:spLocks noGrp="1"/>
          </p:cNvSpPr>
          <p:nvPr>
            <p:ph sz="quarter" idx="1"/>
          </p:nvPr>
        </p:nvSpPr>
        <p:spPr/>
        <p:txBody>
          <a:bodyPr/>
          <a:lstStyle/>
          <a:p>
            <a:r>
              <a:rPr lang="en-US" dirty="0" smtClean="0">
                <a:solidFill>
                  <a:srgbClr val="FF0000"/>
                </a:solidFill>
              </a:rPr>
              <a:t>Principal </a:t>
            </a:r>
            <a:r>
              <a:rPr lang="en-US" dirty="0">
                <a:solidFill>
                  <a:srgbClr val="FF0000"/>
                </a:solidFill>
              </a:rPr>
              <a:t>and Accessory rights - </a:t>
            </a:r>
          </a:p>
          <a:p>
            <a:pPr>
              <a:buFont typeface="Wingdings" pitchFamily="2" charset="2"/>
              <a:buChar char="§"/>
            </a:pPr>
            <a:r>
              <a:rPr lang="en-US" dirty="0"/>
              <a:t>The principal right is a basic or main right vested in Persona under law. They are Vital and important Rights. </a:t>
            </a:r>
            <a:endParaRPr lang="en-US" dirty="0" smtClean="0"/>
          </a:p>
          <a:p>
            <a:pPr>
              <a:buFont typeface="Wingdings" pitchFamily="2" charset="2"/>
              <a:buChar char="§"/>
            </a:pPr>
            <a:endParaRPr lang="en-US" dirty="0"/>
          </a:p>
          <a:p>
            <a:pPr>
              <a:buFont typeface="Wingdings" pitchFamily="2" charset="2"/>
              <a:buChar char="§"/>
            </a:pPr>
            <a:r>
              <a:rPr lang="en-US" dirty="0" smtClean="0"/>
              <a:t>While </a:t>
            </a:r>
            <a:r>
              <a:rPr lang="en-US" dirty="0"/>
              <a:t>accessory right is incidental or consequential right. They are not essential but are apparent to the more basic general right.</a:t>
            </a:r>
          </a:p>
          <a:p>
            <a:endParaRPr lang="en-US" dirty="0"/>
          </a:p>
        </p:txBody>
      </p:sp>
    </p:spTree>
    <p:extLst>
      <p:ext uri="{BB962C8B-B14F-4D97-AF65-F5344CB8AC3E}">
        <p14:creationId xmlns:p14="http://schemas.microsoft.com/office/powerpoint/2010/main" val="1135123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a:t>
            </a:r>
            <a:r>
              <a:rPr lang="en-US" sz="2000" dirty="0">
                <a:solidFill>
                  <a:srgbClr val="FF0000"/>
                </a:solidFill>
              </a:rPr>
              <a:t>(Vested and Contingent </a:t>
            </a:r>
            <a:r>
              <a:rPr lang="en-US" sz="2000" dirty="0" smtClean="0">
                <a:solidFill>
                  <a:srgbClr val="FF0000"/>
                </a:solidFill>
              </a:rPr>
              <a:t>Right)</a:t>
            </a:r>
            <a:endParaRPr lang="en-US" sz="2000" dirty="0">
              <a:solidFill>
                <a:srgbClr val="FF0000"/>
              </a:solidFill>
            </a:endParaRPr>
          </a:p>
        </p:txBody>
      </p:sp>
      <p:sp>
        <p:nvSpPr>
          <p:cNvPr id="3" name="Content Placeholder 2"/>
          <p:cNvSpPr>
            <a:spLocks noGrp="1"/>
          </p:cNvSpPr>
          <p:nvPr>
            <p:ph sz="quarter" idx="1"/>
          </p:nvPr>
        </p:nvSpPr>
        <p:spPr/>
        <p:txBody>
          <a:bodyPr/>
          <a:lstStyle/>
          <a:p>
            <a:r>
              <a:rPr lang="en-US" b="1" dirty="0" smtClean="0">
                <a:solidFill>
                  <a:srgbClr val="FF0000"/>
                </a:solidFill>
              </a:rPr>
              <a:t>Vested and Contingent Right - </a:t>
            </a:r>
            <a:endParaRPr lang="en-US" b="1" dirty="0">
              <a:solidFill>
                <a:srgbClr val="FF0000"/>
              </a:solidFill>
            </a:endParaRPr>
          </a:p>
          <a:p>
            <a:r>
              <a:rPr lang="en-US" dirty="0"/>
              <a:t>Vested and Contingent rights are depending on the relationship as to owner of right and right itself. Vested right means which is already vested in person, the person already has such right through it depends upon the happening of certain events, that event is going to happen. (See also... Vested interest)</a:t>
            </a:r>
          </a:p>
          <a:p>
            <a:r>
              <a:rPr lang="en-US" dirty="0"/>
              <a:t>Whereas is in Contingent interest the right is dependent upon happening or non-happening of certain events which may or may not happen.</a:t>
            </a:r>
          </a:p>
          <a:p>
            <a:endParaRPr lang="en-US" dirty="0"/>
          </a:p>
        </p:txBody>
      </p:sp>
    </p:spTree>
    <p:extLst>
      <p:ext uri="{BB962C8B-B14F-4D97-AF65-F5344CB8AC3E}">
        <p14:creationId xmlns:p14="http://schemas.microsoft.com/office/powerpoint/2010/main" val="1244889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smtClean="0"/>
              <a:t>Classification </a:t>
            </a:r>
            <a:r>
              <a:rPr lang="en-US" sz="2000" dirty="0" smtClean="0">
                <a:solidFill>
                  <a:srgbClr val="FF0000"/>
                </a:solidFill>
              </a:rPr>
              <a:t>(legal &amp; equitable rights)</a:t>
            </a:r>
            <a:endParaRPr lang="en-US" sz="2000" dirty="0">
              <a:solidFill>
                <a:srgbClr val="FF0000"/>
              </a:solidFill>
            </a:endParaRPr>
          </a:p>
        </p:txBody>
      </p:sp>
      <p:sp>
        <p:nvSpPr>
          <p:cNvPr id="3" name="Content Placeholder 2"/>
          <p:cNvSpPr>
            <a:spLocks noGrp="1"/>
          </p:cNvSpPr>
          <p:nvPr>
            <p:ph sz="quarter" idx="1"/>
          </p:nvPr>
        </p:nvSpPr>
        <p:spPr/>
        <p:txBody>
          <a:bodyPr/>
          <a:lstStyle/>
          <a:p>
            <a:r>
              <a:rPr lang="en-US" b="1" dirty="0">
                <a:solidFill>
                  <a:srgbClr val="FF0000"/>
                </a:solidFill>
              </a:rPr>
              <a:t>(legal &amp; equitable rights)</a:t>
            </a:r>
          </a:p>
          <a:p>
            <a:pPr>
              <a:buFont typeface="Wingdings" pitchFamily="2" charset="2"/>
              <a:buChar char="§"/>
            </a:pPr>
            <a:r>
              <a:rPr lang="en-US" dirty="0" smtClean="0"/>
              <a:t>Legal </a:t>
            </a:r>
            <a:r>
              <a:rPr lang="en-US" dirty="0"/>
              <a:t>rights are the rights given by common law Courts of England. Common law was based on statute by way of custom, usage. </a:t>
            </a:r>
            <a:endParaRPr lang="en-US" dirty="0" smtClean="0"/>
          </a:p>
          <a:p>
            <a:pPr>
              <a:buFont typeface="Wingdings" pitchFamily="2" charset="2"/>
              <a:buChar char="§"/>
            </a:pPr>
            <a:endParaRPr lang="en-US" dirty="0"/>
          </a:p>
          <a:p>
            <a:pPr>
              <a:buFont typeface="Wingdings" pitchFamily="2" charset="2"/>
              <a:buChar char="§"/>
            </a:pPr>
            <a:r>
              <a:rPr lang="en-US" dirty="0" smtClean="0"/>
              <a:t>Equitable </a:t>
            </a:r>
            <a:r>
              <a:rPr lang="en-US" dirty="0"/>
              <a:t>rights are the outcome of law of equity given by the court of chancellor, or equity Court based on principle of natural justice and conscience of Lord Chancellor.</a:t>
            </a:r>
          </a:p>
        </p:txBody>
      </p:sp>
    </p:spTree>
    <p:extLst>
      <p:ext uri="{BB962C8B-B14F-4D97-AF65-F5344CB8AC3E}">
        <p14:creationId xmlns:p14="http://schemas.microsoft.com/office/powerpoint/2010/main" val="4023828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a:t>
            </a:r>
            <a:r>
              <a:rPr lang="en-US" sz="2000" dirty="0"/>
              <a:t>(Corporeal and Incorporeal Right </a:t>
            </a:r>
            <a:r>
              <a:rPr lang="en-US" sz="2000" dirty="0" smtClean="0"/>
              <a:t>)</a:t>
            </a:r>
            <a:endParaRPr lang="en-US" sz="2000" dirty="0"/>
          </a:p>
        </p:txBody>
      </p:sp>
      <p:sp>
        <p:nvSpPr>
          <p:cNvPr id="3" name="Content Placeholder 2"/>
          <p:cNvSpPr>
            <a:spLocks noGrp="1"/>
          </p:cNvSpPr>
          <p:nvPr>
            <p:ph sz="quarter" idx="1"/>
          </p:nvPr>
        </p:nvSpPr>
        <p:spPr/>
        <p:txBody>
          <a:bodyPr/>
          <a:lstStyle/>
          <a:p>
            <a:pPr marL="0" indent="0">
              <a:buNone/>
            </a:pPr>
            <a:r>
              <a:rPr lang="en-US" b="1" dirty="0" smtClean="0">
                <a:solidFill>
                  <a:srgbClr val="FF0000"/>
                </a:solidFill>
              </a:rPr>
              <a:t>Corporeal </a:t>
            </a:r>
            <a:r>
              <a:rPr lang="en-US" b="1" dirty="0">
                <a:solidFill>
                  <a:srgbClr val="FF0000"/>
                </a:solidFill>
              </a:rPr>
              <a:t>and Incorporeal Right -</a:t>
            </a:r>
          </a:p>
          <a:p>
            <a:pPr>
              <a:buFont typeface="Wingdings" pitchFamily="2" charset="2"/>
              <a:buChar char="§"/>
            </a:pPr>
            <a:r>
              <a:rPr lang="en-US" dirty="0"/>
              <a:t>Here a fine distinction is made of the subject matter of the right. Corporeal rights are having physical existence. For example - I owned a book, the book has physical existence, so my right in respect of the book is Corporeal in </a:t>
            </a:r>
            <a:r>
              <a:rPr lang="en-US" dirty="0" smtClean="0"/>
              <a:t>nature.</a:t>
            </a:r>
          </a:p>
          <a:p>
            <a:pPr>
              <a:buFont typeface="Wingdings" pitchFamily="2" charset="2"/>
              <a:buChar char="§"/>
            </a:pPr>
            <a:r>
              <a:rPr lang="en-US" dirty="0" smtClean="0"/>
              <a:t>Whereas </a:t>
            </a:r>
            <a:r>
              <a:rPr lang="en-US" dirty="0"/>
              <a:t>incorporeal rights are those right in respect of such subject matter having no physical </a:t>
            </a:r>
            <a:r>
              <a:rPr lang="en-US" dirty="0" smtClean="0"/>
              <a:t>existence.</a:t>
            </a:r>
          </a:p>
          <a:p>
            <a:pPr>
              <a:buFont typeface="Wingdings" pitchFamily="2" charset="2"/>
              <a:buChar char="§"/>
            </a:pPr>
            <a:r>
              <a:rPr lang="en-US" dirty="0" smtClean="0"/>
              <a:t>Example </a:t>
            </a:r>
            <a:r>
              <a:rPr lang="en-US" dirty="0"/>
              <a:t>- copyright of the book or trademark. Both Corporeal Incorporeal rights are legally protected rights.</a:t>
            </a:r>
          </a:p>
          <a:p>
            <a:endParaRPr lang="en-US" dirty="0"/>
          </a:p>
        </p:txBody>
      </p:sp>
    </p:spTree>
    <p:extLst>
      <p:ext uri="{BB962C8B-B14F-4D97-AF65-F5344CB8AC3E}">
        <p14:creationId xmlns:p14="http://schemas.microsoft.com/office/powerpoint/2010/main" val="3321183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Classification </a:t>
            </a:r>
            <a:r>
              <a:rPr lang="en-US" sz="2200" dirty="0"/>
              <a:t>(Primary and Sanctioning </a:t>
            </a:r>
            <a:r>
              <a:rPr lang="en-US" sz="2200" dirty="0" smtClean="0"/>
              <a:t>Right)</a:t>
            </a:r>
            <a:endParaRPr lang="en-US" dirty="0"/>
          </a:p>
        </p:txBody>
      </p:sp>
      <p:sp>
        <p:nvSpPr>
          <p:cNvPr id="3" name="Content Placeholder 2"/>
          <p:cNvSpPr>
            <a:spLocks noGrp="1"/>
          </p:cNvSpPr>
          <p:nvPr>
            <p:ph sz="quarter" idx="1"/>
          </p:nvPr>
        </p:nvSpPr>
        <p:spPr/>
        <p:txBody>
          <a:bodyPr>
            <a:normAutofit/>
          </a:bodyPr>
          <a:lstStyle/>
          <a:p>
            <a:r>
              <a:rPr lang="en-US" b="1" dirty="0" smtClean="0">
                <a:solidFill>
                  <a:srgbClr val="FF0000"/>
                </a:solidFill>
              </a:rPr>
              <a:t>Primary </a:t>
            </a:r>
            <a:r>
              <a:rPr lang="en-US" b="1" dirty="0">
                <a:solidFill>
                  <a:srgbClr val="FF0000"/>
                </a:solidFill>
              </a:rPr>
              <a:t>and Sanctioning Right - </a:t>
            </a:r>
          </a:p>
          <a:p>
            <a:r>
              <a:rPr lang="en-US" sz="2000" dirty="0"/>
              <a:t>Primary right is basic right. It is independent Right. These are the right ipso facto. for example - right in rem;  right to reputation, Right to satisfy is the primary right. If right of reputation is violated then there is legal remedy. in Tort or in Crime. There is force behind it. </a:t>
            </a:r>
            <a:endParaRPr lang="en-US" sz="2000" dirty="0" smtClean="0"/>
          </a:p>
          <a:p>
            <a:endParaRPr lang="en-US" sz="2000" dirty="0"/>
          </a:p>
          <a:p>
            <a:r>
              <a:rPr lang="en-US" sz="2000" dirty="0" smtClean="0"/>
              <a:t>Sanctioning </a:t>
            </a:r>
            <a:r>
              <a:rPr lang="en-US" sz="2000" dirty="0"/>
              <a:t>rights are the consequential rights. They are not right ipso facto. They are right in Persona, which originates from some wrong</a:t>
            </a:r>
            <a:r>
              <a:rPr lang="en-US" sz="2000" dirty="0" smtClean="0"/>
              <a:t>.</a:t>
            </a:r>
          </a:p>
          <a:p>
            <a:endParaRPr lang="en-US" sz="2000" dirty="0"/>
          </a:p>
          <a:p>
            <a:r>
              <a:rPr lang="en-US" sz="2000" dirty="0"/>
              <a:t>Example - from violation of another right. Thus Sanctioning Right is supporting right to primary right.</a:t>
            </a:r>
          </a:p>
          <a:p>
            <a:endParaRPr lang="en-US" dirty="0"/>
          </a:p>
        </p:txBody>
      </p:sp>
    </p:spTree>
    <p:extLst>
      <p:ext uri="{BB962C8B-B14F-4D97-AF65-F5344CB8AC3E}">
        <p14:creationId xmlns:p14="http://schemas.microsoft.com/office/powerpoint/2010/main" val="2731396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579438"/>
          </a:xfrm>
        </p:spPr>
        <p:txBody>
          <a:bodyPr>
            <a:normAutofit fontScale="90000"/>
          </a:bodyPr>
          <a:lstStyle/>
          <a:p>
            <a:r>
              <a:rPr lang="en-US" sz="2700" dirty="0" smtClean="0">
                <a:solidFill>
                  <a:srgbClr val="FF0000"/>
                </a:solidFill>
              </a:rPr>
              <a:t>Classification (</a:t>
            </a:r>
            <a:r>
              <a:rPr lang="en-US" sz="2700" dirty="0">
                <a:solidFill>
                  <a:srgbClr val="FF0000"/>
                </a:solidFill>
              </a:rPr>
              <a:t>Inheritable and </a:t>
            </a:r>
            <a:r>
              <a:rPr lang="en-US" sz="2700" dirty="0" err="1">
                <a:solidFill>
                  <a:srgbClr val="FF0000"/>
                </a:solidFill>
              </a:rPr>
              <a:t>Uninheritable</a:t>
            </a:r>
            <a:r>
              <a:rPr lang="en-US" sz="2700" dirty="0">
                <a:solidFill>
                  <a:srgbClr val="FF0000"/>
                </a:solidFill>
              </a:rPr>
              <a:t> Rights</a:t>
            </a:r>
            <a:r>
              <a:rPr lang="en-US" dirty="0"/>
              <a:t/>
            </a:r>
            <a:br>
              <a:rPr lang="en-US" dirty="0"/>
            </a:br>
            <a:endParaRPr lang="en-US" dirty="0"/>
          </a:p>
        </p:txBody>
      </p:sp>
      <p:sp>
        <p:nvSpPr>
          <p:cNvPr id="3" name="Content Placeholder 2"/>
          <p:cNvSpPr>
            <a:spLocks noGrp="1"/>
          </p:cNvSpPr>
          <p:nvPr>
            <p:ph sz="quarter" idx="1"/>
          </p:nvPr>
        </p:nvSpPr>
        <p:spPr>
          <a:xfrm>
            <a:off x="152400" y="990600"/>
            <a:ext cx="8534400" cy="5483352"/>
          </a:xfrm>
        </p:spPr>
        <p:txBody>
          <a:bodyPr/>
          <a:lstStyle/>
          <a:p>
            <a:r>
              <a:rPr lang="en-US" dirty="0"/>
              <a:t>Inheritable</a:t>
            </a:r>
          </a:p>
          <a:p>
            <a:pPr lvl="0">
              <a:buFont typeface="Wingdings" pitchFamily="2" charset="2"/>
              <a:buChar char="§"/>
            </a:pPr>
            <a:r>
              <a:rPr lang="en-US" dirty="0"/>
              <a:t>A right is inheritable if it survives the </a:t>
            </a:r>
            <a:r>
              <a:rPr lang="en-US" dirty="0" smtClean="0"/>
              <a:t>owner.</a:t>
            </a:r>
          </a:p>
          <a:p>
            <a:pPr lvl="0">
              <a:buFont typeface="Wingdings" pitchFamily="2" charset="2"/>
              <a:buChar char="§"/>
            </a:pPr>
            <a:endParaRPr lang="en-US" dirty="0"/>
          </a:p>
          <a:p>
            <a:pPr lvl="0">
              <a:buFont typeface="Wingdings" pitchFamily="2" charset="2"/>
              <a:buChar char="§"/>
            </a:pPr>
            <a:endParaRPr lang="en-US" smtClean="0"/>
          </a:p>
          <a:p>
            <a:pPr lvl="0">
              <a:buFont typeface="Wingdings" pitchFamily="2" charset="2"/>
              <a:buChar char="§"/>
            </a:pPr>
            <a:r>
              <a:rPr lang="en-US" smtClean="0"/>
              <a:t>A </a:t>
            </a:r>
            <a:r>
              <a:rPr lang="en-US" dirty="0"/>
              <a:t>right is </a:t>
            </a:r>
            <a:r>
              <a:rPr lang="en-US" dirty="0" err="1"/>
              <a:t>uninheritable</a:t>
            </a:r>
            <a:r>
              <a:rPr lang="en-US" dirty="0"/>
              <a:t> if it dies with the owner.</a:t>
            </a:r>
          </a:p>
          <a:p>
            <a:endParaRPr lang="en-US" dirty="0"/>
          </a:p>
        </p:txBody>
      </p:sp>
    </p:spTree>
    <p:extLst>
      <p:ext uri="{BB962C8B-B14F-4D97-AF65-F5344CB8AC3E}">
        <p14:creationId xmlns:p14="http://schemas.microsoft.com/office/powerpoint/2010/main" val="3292777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a:t> The concept of legal </a:t>
            </a:r>
            <a:r>
              <a:rPr lang="en-US" dirty="0" smtClean="0"/>
              <a:t>rights is </a:t>
            </a:r>
            <a:r>
              <a:rPr lang="en-US" dirty="0"/>
              <a:t>of fundamental significance in modern legal theory, because we cannot live without rights, which are recognized and enforced by law. Different jurists have attempted to define legal rights some of them are as follows.</a:t>
            </a:r>
            <a:br>
              <a:rPr lang="en-US" dirty="0"/>
            </a:br>
            <a:endParaRPr lang="en-US" dirty="0"/>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quarter" idx="1"/>
          </p:nvPr>
        </p:nvSpPr>
        <p:spPr/>
        <p:txBody>
          <a:bodyPr>
            <a:normAutofit fontScale="55000" lnSpcReduction="20000"/>
          </a:bodyPr>
          <a:lstStyle/>
          <a:p>
            <a:r>
              <a:rPr lang="en-US" b="1" dirty="0"/>
              <a:t>Meaning and definition of legal right - </a:t>
            </a:r>
            <a:r>
              <a:rPr lang="en-US" dirty="0"/>
              <a:t/>
            </a:r>
            <a:br>
              <a:rPr lang="en-US" dirty="0"/>
            </a:br>
            <a:r>
              <a:rPr lang="en-US" b="1" dirty="0"/>
              <a:t/>
            </a:r>
            <a:br>
              <a:rPr lang="en-US" b="1" dirty="0"/>
            </a:br>
            <a:r>
              <a:rPr lang="en-US" dirty="0"/>
              <a:t>Many definitions of legal rights have been given by various writer some of them are as follows - </a:t>
            </a:r>
            <a:br>
              <a:rPr lang="en-US" dirty="0"/>
            </a:br>
            <a:r>
              <a:rPr lang="en-US" b="1" dirty="0"/>
              <a:t/>
            </a:r>
            <a:br>
              <a:rPr lang="en-US" b="1" dirty="0"/>
            </a:br>
            <a:r>
              <a:rPr lang="en-US" b="1" dirty="0"/>
              <a:t>   (a) Holland - </a:t>
            </a:r>
            <a:r>
              <a:rPr lang="en-US" dirty="0"/>
              <a:t>According to Holland, " A right is a capacity residing in one man of controlling, with the assent and the assistance of the state, the action of others. Every right gets its validity by State. </a:t>
            </a:r>
            <a:br>
              <a:rPr lang="en-US" dirty="0"/>
            </a:br>
            <a:r>
              <a:rPr lang="en-US" dirty="0"/>
              <a:t/>
            </a:r>
            <a:br>
              <a:rPr lang="en-US" dirty="0"/>
            </a:br>
            <a:r>
              <a:rPr lang="en-US" b="1" dirty="0"/>
              <a:t>   (b) Salmond - </a:t>
            </a:r>
            <a:r>
              <a:rPr lang="en-US" dirty="0"/>
              <a:t>According to Sir  John  Salmond, " Legal right" as "an interest recognized and protected by the rule of legal justice"</a:t>
            </a:r>
            <a:br>
              <a:rPr lang="en-US" dirty="0"/>
            </a:br>
            <a:r>
              <a:rPr lang="en-US" b="1" dirty="0"/>
              <a:t/>
            </a:r>
            <a:br>
              <a:rPr lang="en-US" b="1" dirty="0"/>
            </a:br>
            <a:r>
              <a:rPr lang="en-US" b="1" dirty="0"/>
              <a:t>    (c) Pollock - </a:t>
            </a:r>
            <a:r>
              <a:rPr lang="en-US" dirty="0"/>
              <a:t>According to  Pollock "Right is freedom allowed and power conferred by law"</a:t>
            </a:r>
            <a:r>
              <a:rPr lang="en-US" b="1" dirty="0"/>
              <a:t> </a:t>
            </a:r>
            <a:r>
              <a:rPr lang="en-US" dirty="0"/>
              <a:t/>
            </a:r>
            <a:br>
              <a:rPr lang="en-US" dirty="0"/>
            </a:br>
            <a:r>
              <a:rPr lang="en-US" b="1" dirty="0"/>
              <a:t/>
            </a:r>
            <a:br>
              <a:rPr lang="en-US" b="1" dirty="0"/>
            </a:br>
            <a:r>
              <a:rPr lang="en-US" b="1" dirty="0"/>
              <a:t>    (d) Austin - </a:t>
            </a:r>
            <a:r>
              <a:rPr lang="en-US" dirty="0"/>
              <a:t>According to Austin "A person can be said to have a right only when another or others are bound by law"</a:t>
            </a:r>
            <a:br>
              <a:rPr lang="en-US" dirty="0"/>
            </a:br>
            <a:r>
              <a:rPr lang="en-US" b="1" dirty="0"/>
              <a:t/>
            </a:r>
            <a:br>
              <a:rPr lang="en-US" b="1" dirty="0"/>
            </a:br>
            <a:r>
              <a:rPr lang="en-US" b="1" dirty="0"/>
              <a:t>    (c) Allen - </a:t>
            </a:r>
            <a:r>
              <a:rPr lang="en-US" dirty="0"/>
              <a:t>According to Allen, " Right is a legally guaranteed power to realize an interested" </a:t>
            </a:r>
            <a:br>
              <a:rPr lang="en-US" dirty="0"/>
            </a:br>
            <a:r>
              <a:rPr lang="en-US" b="1" dirty="0"/>
              <a:t/>
            </a:r>
            <a:br>
              <a:rPr lang="en-US" b="1" dirty="0"/>
            </a:br>
            <a:r>
              <a:rPr lang="en-US" b="1" dirty="0"/>
              <a:t>    (d) Buckland - </a:t>
            </a:r>
            <a:r>
              <a:rPr lang="en-US" dirty="0"/>
              <a:t>According to Buckland "A legal Right is an interest or an expectation guaranteed by law."</a:t>
            </a:r>
            <a:br>
              <a:rPr lang="en-US" dirty="0"/>
            </a:br>
            <a:r>
              <a:rPr lang="en-US" b="1" dirty="0"/>
              <a:t/>
            </a:r>
            <a:br>
              <a:rPr lang="en-US" b="1" dirty="0"/>
            </a:br>
            <a:r>
              <a:rPr lang="en-US" b="1" dirty="0"/>
              <a:t>    (e) </a:t>
            </a:r>
            <a:r>
              <a:rPr lang="en-US" b="1" dirty="0" err="1"/>
              <a:t>Ihering</a:t>
            </a:r>
            <a:r>
              <a:rPr lang="en-US" b="1" dirty="0"/>
              <a:t> - </a:t>
            </a:r>
            <a:r>
              <a:rPr lang="en-US" dirty="0"/>
              <a:t>According to </a:t>
            </a:r>
            <a:r>
              <a:rPr lang="en-US" dirty="0" err="1"/>
              <a:t>Ihering</a:t>
            </a:r>
            <a:r>
              <a:rPr lang="en-US" dirty="0"/>
              <a:t>, "A legal right is a legally protected interest"</a:t>
            </a:r>
            <a:br>
              <a:rPr lang="en-US" dirty="0"/>
            </a:br>
            <a:endParaRPr lang="en-US" dirty="0"/>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286000" cy="655638"/>
          </a:xfrm>
        </p:spPr>
        <p:txBody>
          <a:bodyPr>
            <a:normAutofit/>
          </a:bodyPr>
          <a:lstStyle/>
          <a:p>
            <a:r>
              <a:rPr lang="en-US" b="1" dirty="0" smtClean="0">
                <a:solidFill>
                  <a:srgbClr val="C00000"/>
                </a:solidFill>
              </a:rPr>
              <a:t>definition</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lnSpcReduction="10000"/>
          </a:bodyPr>
          <a:lstStyle/>
          <a:p>
            <a:r>
              <a:rPr lang="en-US" dirty="0"/>
              <a:t>Legal rights are, clearly, </a:t>
            </a:r>
          </a:p>
          <a:p>
            <a:pPr lvl="0">
              <a:buFont typeface="Wingdings" pitchFamily="2" charset="2"/>
              <a:buChar char="§"/>
            </a:pPr>
            <a:r>
              <a:rPr lang="en-US" dirty="0"/>
              <a:t>rights which exist under the rules of legal systems or</a:t>
            </a:r>
          </a:p>
          <a:p>
            <a:pPr marL="0" lvl="0" indent="0">
              <a:buNone/>
            </a:pPr>
            <a:r>
              <a:rPr lang="en-US" dirty="0"/>
              <a:t>by virtue of decisions of suitably authoritative bodies within them</a:t>
            </a:r>
          </a:p>
          <a:p>
            <a:r>
              <a:rPr lang="en-US" dirty="0">
                <a:solidFill>
                  <a:srgbClr val="FF0000"/>
                </a:solidFill>
              </a:rPr>
              <a:t>According to positivists, </a:t>
            </a:r>
          </a:p>
          <a:p>
            <a:pPr>
              <a:buFont typeface="Wingdings" pitchFamily="2" charset="2"/>
              <a:buChar char="§"/>
            </a:pPr>
            <a:r>
              <a:rPr lang="en-US" dirty="0"/>
              <a:t>Legal rights are essentially those interests which have been legally recognized and protected.</a:t>
            </a:r>
          </a:p>
          <a:p>
            <a:r>
              <a:rPr lang="en-US" dirty="0">
                <a:solidFill>
                  <a:srgbClr val="FF0000"/>
                </a:solidFill>
              </a:rPr>
              <a:t>John Austin </a:t>
            </a:r>
          </a:p>
          <a:p>
            <a:pPr>
              <a:buFont typeface="Wingdings" pitchFamily="2" charset="2"/>
              <a:buChar char="§"/>
            </a:pPr>
            <a:r>
              <a:rPr lang="en-US" dirty="0"/>
              <a:t>Made a distinction between legal rights and other types of rights such as Natural rights or Moral rights. </a:t>
            </a:r>
            <a:endParaRPr lang="en-US" dirty="0" smtClean="0"/>
          </a:p>
          <a:p>
            <a:pPr>
              <a:buFont typeface="Wingdings" pitchFamily="2" charset="2"/>
              <a:buChar char="§"/>
            </a:pPr>
            <a:r>
              <a:rPr lang="en-US" dirty="0" smtClean="0"/>
              <a:t>By </a:t>
            </a:r>
            <a:r>
              <a:rPr lang="en-US" dirty="0"/>
              <a:t>legal rights, he meant rights which are creatures of law, strictly or simply so called. </a:t>
            </a:r>
            <a:endParaRPr lang="en-US" dirty="0" smtClean="0"/>
          </a:p>
          <a:p>
            <a:pPr>
              <a:buFont typeface="Wingdings" pitchFamily="2" charset="2"/>
              <a:buChar char="§"/>
            </a:pPr>
            <a:r>
              <a:rPr lang="en-US" dirty="0" smtClean="0"/>
              <a:t>He </a:t>
            </a:r>
            <a:r>
              <a:rPr lang="en-US" dirty="0"/>
              <a:t>said that other kind of rights are not armed with legal sanction and cannot be enforced judicially.</a:t>
            </a:r>
          </a:p>
          <a:p>
            <a:pPr marL="0" indent="0">
              <a:buNone/>
            </a:pPr>
            <a:endParaRPr lang="en-US" dirty="0"/>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334000" cy="579438"/>
          </a:xfrm>
        </p:spPr>
        <p:txBody>
          <a:bodyPr>
            <a:normAutofit/>
          </a:bodyPr>
          <a:lstStyle/>
          <a:p>
            <a:r>
              <a:rPr lang="en-US" b="1" dirty="0" smtClean="0">
                <a:solidFill>
                  <a:srgbClr val="C00000"/>
                </a:solidFill>
              </a:rPr>
              <a:t>Continued . . . .</a:t>
            </a:r>
            <a:endParaRPr lang="en-US" b="1" dirty="0">
              <a:solidFill>
                <a:srgbClr val="C00000"/>
              </a:solidFill>
            </a:endParaRPr>
          </a:p>
        </p:txBody>
      </p:sp>
      <p:sp>
        <p:nvSpPr>
          <p:cNvPr id="3" name="Content Placeholder 2"/>
          <p:cNvSpPr>
            <a:spLocks noGrp="1"/>
          </p:cNvSpPr>
          <p:nvPr>
            <p:ph sz="quarter" idx="1"/>
          </p:nvPr>
        </p:nvSpPr>
        <p:spPr>
          <a:xfrm>
            <a:off x="152400" y="990600"/>
            <a:ext cx="8534400" cy="5334000"/>
          </a:xfrm>
        </p:spPr>
        <p:txBody>
          <a:bodyPr>
            <a:normAutofit/>
          </a:bodyPr>
          <a:lstStyle/>
          <a:p>
            <a:r>
              <a:rPr lang="en-US" dirty="0">
                <a:solidFill>
                  <a:srgbClr val="FF0000"/>
                </a:solidFill>
              </a:rPr>
              <a:t>Salmond said that </a:t>
            </a:r>
          </a:p>
          <a:p>
            <a:pPr marL="0" lvl="0" indent="0">
              <a:buNone/>
            </a:pPr>
            <a:r>
              <a:rPr lang="en-US" dirty="0"/>
              <a:t>A legal right is an interest recognized and protected by rule of law and violation of such an interest would be a legal wrong</a:t>
            </a:r>
            <a:r>
              <a:rPr lang="en-US" dirty="0" smtClean="0"/>
              <a:t>.</a:t>
            </a:r>
          </a:p>
          <a:p>
            <a:pPr marL="0" lvl="0" indent="0">
              <a:buNone/>
            </a:pPr>
            <a:r>
              <a:rPr lang="en-US" dirty="0" smtClean="0"/>
              <a:t> </a:t>
            </a:r>
            <a:endParaRPr lang="en-US" dirty="0"/>
          </a:p>
          <a:p>
            <a:r>
              <a:rPr lang="en-US" dirty="0">
                <a:solidFill>
                  <a:srgbClr val="FF0000"/>
                </a:solidFill>
              </a:rPr>
              <a:t>Salmond further said that:</a:t>
            </a:r>
          </a:p>
          <a:p>
            <a:pPr marL="0" lvl="0" indent="0">
              <a:buNone/>
            </a:pPr>
            <a:r>
              <a:rPr lang="en-US" dirty="0"/>
              <a:t>A legal duty is an act that obliges to do something and act, the opposite of which would be a legal wrong.</a:t>
            </a:r>
          </a:p>
          <a:p>
            <a:pPr marL="0" lvl="0" indent="0">
              <a:buNone/>
            </a:pPr>
            <a:r>
              <a:rPr lang="en-US" dirty="0"/>
              <a:t>Whenever law ascribes duty to a person, a corresponding right also exists with the person on whom the duty is imposed.</a:t>
            </a:r>
          </a:p>
          <a:p>
            <a:pPr>
              <a:buFont typeface="Wingdings" pitchFamily="2" charset="2"/>
              <a:buChar char="v"/>
            </a:pPr>
            <a:endParaRPr lang="en-US" dirty="0" smtClean="0"/>
          </a:p>
          <a:p>
            <a:endParaRPr lang="en-US" dirty="0"/>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848600" cy="503238"/>
          </a:xfrm>
        </p:spPr>
        <p:txBody>
          <a:bodyPr>
            <a:normAutofit fontScale="90000"/>
          </a:bodyPr>
          <a:lstStyle/>
          <a:p>
            <a:r>
              <a:rPr lang="en-US" dirty="0" smtClean="0">
                <a:solidFill>
                  <a:srgbClr val="C00000"/>
                </a:solidFill>
              </a:rPr>
              <a:t>                rights &amp; duties co-relationship </a:t>
            </a:r>
            <a:endParaRPr lang="en-US" dirty="0">
              <a:solidFill>
                <a:srgbClr val="C00000"/>
              </a:solidFill>
            </a:endParaRPr>
          </a:p>
        </p:txBody>
      </p:sp>
      <p:sp>
        <p:nvSpPr>
          <p:cNvPr id="4" name="Rectangle 3"/>
          <p:cNvSpPr/>
          <p:nvPr/>
        </p:nvSpPr>
        <p:spPr>
          <a:xfrm>
            <a:off x="228600" y="1305342"/>
            <a:ext cx="8534400" cy="4247317"/>
          </a:xfrm>
          <a:prstGeom prst="rect">
            <a:avLst/>
          </a:prstGeom>
        </p:spPr>
        <p:txBody>
          <a:bodyPr wrap="square">
            <a:spAutoFit/>
          </a:bodyPr>
          <a:lstStyle/>
          <a:p>
            <a:pPr marL="285750" lvl="0" indent="-285750">
              <a:buFont typeface="Wingdings" pitchFamily="2" charset="2"/>
              <a:buChar char="§"/>
            </a:pPr>
            <a:r>
              <a:rPr lang="en-US" dirty="0"/>
              <a:t>No right can exist without a corresponding </a:t>
            </a:r>
            <a:r>
              <a:rPr lang="en-US" dirty="0" smtClean="0"/>
              <a:t>duty.</a:t>
            </a:r>
          </a:p>
          <a:p>
            <a:pPr lvl="0"/>
            <a:endParaRPr lang="en-US" dirty="0" smtClean="0"/>
          </a:p>
          <a:p>
            <a:pPr lvl="0"/>
            <a:endParaRPr lang="en-US" dirty="0" smtClean="0"/>
          </a:p>
          <a:p>
            <a:pPr marL="285750" lvl="0" indent="-285750">
              <a:buFont typeface="Wingdings" pitchFamily="2" charset="2"/>
              <a:buChar char="§"/>
            </a:pPr>
            <a:r>
              <a:rPr lang="en-US" dirty="0" smtClean="0"/>
              <a:t>Every </a:t>
            </a:r>
            <a:r>
              <a:rPr lang="en-US" dirty="0"/>
              <a:t>right or duty involves a bond of legal obligation by which two or more persons are bound </a:t>
            </a:r>
            <a:r>
              <a:rPr lang="en-US" dirty="0" smtClean="0"/>
              <a:t>together.</a:t>
            </a:r>
          </a:p>
          <a:p>
            <a:pPr lvl="0"/>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r>
              <a:rPr lang="en-US" dirty="0" smtClean="0"/>
              <a:t>Thus</a:t>
            </a:r>
            <a:r>
              <a:rPr lang="en-US" dirty="0"/>
              <a:t>, there can be no duty unless there is someone to whom it is due.</a:t>
            </a:r>
          </a:p>
          <a:p>
            <a:pPr lvl="0"/>
            <a:r>
              <a:rPr lang="en-US" dirty="0"/>
              <a:t>there can be no right unless is someone from whom it is claimed;</a:t>
            </a:r>
          </a:p>
          <a:p>
            <a:pPr lvl="0"/>
            <a:r>
              <a:rPr lang="en-US" dirty="0"/>
              <a:t>and there can be no wrong unless there is someone who is </a:t>
            </a:r>
            <a:r>
              <a:rPr lang="en-US" dirty="0" smtClean="0"/>
              <a:t>wronged</a:t>
            </a:r>
          </a:p>
          <a:p>
            <a:pPr lvl="0"/>
            <a:endParaRPr lang="en-US" dirty="0"/>
          </a:p>
          <a:p>
            <a:pPr lvl="0"/>
            <a:endParaRPr lang="en-US" dirty="0" smtClean="0"/>
          </a:p>
          <a:p>
            <a:pPr lvl="0"/>
            <a:endParaRPr lang="en-US" dirty="0" smtClean="0"/>
          </a:p>
          <a:p>
            <a:pPr marL="285750" lvl="0" indent="-285750">
              <a:buFont typeface="Wingdings" pitchFamily="2" charset="2"/>
              <a:buChar char="§"/>
            </a:pPr>
            <a:r>
              <a:rPr lang="en-US" dirty="0" smtClean="0"/>
              <a:t>This </a:t>
            </a:r>
            <a:r>
              <a:rPr lang="en-US" dirty="0"/>
              <a:t>is also called as </a:t>
            </a:r>
            <a:r>
              <a:rPr lang="en-US" b="1" dirty="0"/>
              <a:t>vinculum </a:t>
            </a:r>
            <a:r>
              <a:rPr lang="en-US" b="1" dirty="0" err="1"/>
              <a:t>juris</a:t>
            </a:r>
            <a:r>
              <a:rPr lang="en-US" dirty="0"/>
              <a:t> which means </a:t>
            </a:r>
            <a:r>
              <a:rPr lang="en-US" b="1" dirty="0"/>
              <a:t>“a bond of the law”</a:t>
            </a:r>
            <a:r>
              <a:rPr lang="en-US" dirty="0"/>
              <a:t>. It is a tie that legally binds one person to another.</a:t>
            </a:r>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503238"/>
          </a:xfrm>
        </p:spPr>
        <p:txBody>
          <a:bodyPr>
            <a:noAutofit/>
          </a:bodyPr>
          <a:lstStyle/>
          <a:p>
            <a:r>
              <a:rPr lang="en-US" sz="2000" b="1" dirty="0">
                <a:solidFill>
                  <a:srgbClr val="FF0000"/>
                </a:solidFill>
              </a:rPr>
              <a:t>Characteristics of a Legal Right</a:t>
            </a:r>
            <a:endParaRPr lang="en-US" sz="2000" dirty="0">
              <a:solidFill>
                <a:srgbClr val="FF0000"/>
              </a:solidFill>
            </a:endParaRPr>
          </a:p>
        </p:txBody>
      </p:sp>
      <p:sp>
        <p:nvSpPr>
          <p:cNvPr id="3" name="Content Placeholder 2"/>
          <p:cNvSpPr>
            <a:spLocks noGrp="1"/>
          </p:cNvSpPr>
          <p:nvPr>
            <p:ph sz="quarter" idx="1"/>
          </p:nvPr>
        </p:nvSpPr>
        <p:spPr>
          <a:xfrm>
            <a:off x="152400" y="838200"/>
            <a:ext cx="8534400" cy="5943600"/>
          </a:xfrm>
        </p:spPr>
        <p:txBody>
          <a:bodyPr>
            <a:normAutofit/>
          </a:bodyPr>
          <a:lstStyle/>
          <a:p>
            <a:r>
              <a:rPr lang="en-US" dirty="0">
                <a:solidFill>
                  <a:srgbClr val="FF0000"/>
                </a:solidFill>
              </a:rPr>
              <a:t>1. Subject of the </a:t>
            </a:r>
            <a:r>
              <a:rPr lang="en-US" dirty="0" smtClean="0">
                <a:solidFill>
                  <a:srgbClr val="FF0000"/>
                </a:solidFill>
              </a:rPr>
              <a:t>right</a:t>
            </a:r>
          </a:p>
          <a:p>
            <a:pPr marL="0" indent="0">
              <a:buNone/>
            </a:pPr>
            <a:endParaRPr lang="en-US" dirty="0" smtClean="0">
              <a:solidFill>
                <a:srgbClr val="FF0000"/>
              </a:solidFill>
            </a:endParaRPr>
          </a:p>
          <a:p>
            <a:pPr lvl="0">
              <a:buFont typeface="Wingdings" pitchFamily="2" charset="2"/>
              <a:buChar char="§"/>
            </a:pPr>
            <a:r>
              <a:rPr lang="en-US" dirty="0"/>
              <a:t>It is vested in a person who may be distinguished as the </a:t>
            </a:r>
            <a:r>
              <a:rPr lang="en-US" b="1" i="1" dirty="0"/>
              <a:t>owner of the right</a:t>
            </a:r>
            <a:r>
              <a:rPr lang="en-US" dirty="0" smtClean="0"/>
              <a:t>,</a:t>
            </a:r>
          </a:p>
          <a:p>
            <a:pPr marL="0" lvl="0" indent="0">
              <a:buNone/>
            </a:pPr>
            <a:endParaRPr lang="en-US" dirty="0"/>
          </a:p>
          <a:p>
            <a:pPr lvl="0">
              <a:buFont typeface="Wingdings" pitchFamily="2" charset="2"/>
              <a:buChar char="§"/>
            </a:pPr>
            <a:r>
              <a:rPr lang="en-US" dirty="0"/>
              <a:t>The subject of it, the person entitled, or the person of inherence</a:t>
            </a:r>
            <a:r>
              <a:rPr lang="en-US" dirty="0" smtClean="0"/>
              <a:t>.</a:t>
            </a:r>
          </a:p>
          <a:p>
            <a:pPr lvl="0">
              <a:buFont typeface="Wingdings" pitchFamily="2" charset="2"/>
              <a:buChar char="§"/>
            </a:pPr>
            <a:endParaRPr lang="en-US" dirty="0"/>
          </a:p>
          <a:p>
            <a:pPr lvl="0">
              <a:buFont typeface="Wingdings" pitchFamily="2" charset="2"/>
              <a:buChar char="§"/>
            </a:pPr>
            <a:r>
              <a:rPr lang="en-US" i="1" dirty="0"/>
              <a:t>Example:-Y purchase a van for </a:t>
            </a:r>
            <a:r>
              <a:rPr lang="en-US" i="1" dirty="0" err="1"/>
              <a:t>Rs</a:t>
            </a:r>
            <a:r>
              <a:rPr lang="en-US" i="1" dirty="0"/>
              <a:t> 20,000. Here Y is the subject of the right.</a:t>
            </a:r>
            <a:endParaRPr lang="en-US" dirty="0"/>
          </a:p>
          <a:p>
            <a:pPr>
              <a:buFont typeface="Wingdings" pitchFamily="2" charset="2"/>
              <a:buChar char="§"/>
            </a:pPr>
            <a:endParaRPr lang="en-US" dirty="0">
              <a:solidFill>
                <a:srgbClr val="FF0000"/>
              </a:solidFill>
            </a:endParaRPr>
          </a:p>
        </p:txBody>
      </p:sp>
    </p:spTree>
    <p:extLst>
      <p:ext uri="{BB962C8B-B14F-4D97-AF65-F5344CB8AC3E}">
        <p14:creationId xmlns:p14="http://schemas.microsoft.com/office/powerpoint/2010/main" val="1839982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67600" cy="731838"/>
          </a:xfrm>
        </p:spPr>
        <p:txBody>
          <a:bodyPr>
            <a:normAutofit/>
          </a:bodyPr>
          <a:lstStyle/>
          <a:p>
            <a:r>
              <a:rPr lang="en-US" sz="3600" b="1" dirty="0" smtClean="0">
                <a:solidFill>
                  <a:srgbClr val="C00000"/>
                </a:solidFill>
              </a:rPr>
              <a:t>Continued …..</a:t>
            </a:r>
            <a:endParaRPr lang="en-US" sz="3600" b="1" dirty="0">
              <a:solidFill>
                <a:srgbClr val="C00000"/>
              </a:solidFill>
            </a:endParaRPr>
          </a:p>
        </p:txBody>
      </p:sp>
      <p:sp>
        <p:nvSpPr>
          <p:cNvPr id="3" name="Content Placeholder 2"/>
          <p:cNvSpPr>
            <a:spLocks noGrp="1"/>
          </p:cNvSpPr>
          <p:nvPr>
            <p:ph sz="quarter" idx="1"/>
          </p:nvPr>
        </p:nvSpPr>
        <p:spPr>
          <a:xfrm>
            <a:off x="304800" y="1143000"/>
            <a:ext cx="8305800" cy="5562600"/>
          </a:xfrm>
        </p:spPr>
        <p:txBody>
          <a:bodyPr>
            <a:normAutofit/>
          </a:bodyPr>
          <a:lstStyle/>
          <a:p>
            <a:pPr marL="0" indent="0">
              <a:buNone/>
            </a:pPr>
            <a:r>
              <a:rPr lang="en-US" sz="2000" dirty="0">
                <a:solidFill>
                  <a:srgbClr val="FF0000"/>
                </a:solidFill>
              </a:rPr>
              <a:t>2. Subject of </a:t>
            </a:r>
            <a:r>
              <a:rPr lang="en-US" sz="2000" dirty="0" smtClean="0">
                <a:solidFill>
                  <a:srgbClr val="FF0000"/>
                </a:solidFill>
              </a:rPr>
              <a:t>duty</a:t>
            </a:r>
          </a:p>
          <a:p>
            <a:pPr lvl="0"/>
            <a:r>
              <a:rPr lang="en-US" sz="2000" dirty="0"/>
              <a:t>It avails against a person, upon whom lies the correlative duty. </a:t>
            </a:r>
            <a:endParaRPr lang="en-US" sz="2000" dirty="0" smtClean="0"/>
          </a:p>
          <a:p>
            <a:pPr lvl="0"/>
            <a:endParaRPr lang="en-US" sz="2000" dirty="0"/>
          </a:p>
          <a:p>
            <a:pPr lvl="0"/>
            <a:endParaRPr lang="en-US" sz="2000" dirty="0" smtClean="0"/>
          </a:p>
          <a:p>
            <a:pPr marL="0" lvl="0" indent="0">
              <a:buNone/>
            </a:pPr>
            <a:endParaRPr lang="en-US" sz="2000" dirty="0"/>
          </a:p>
          <a:p>
            <a:pPr lvl="0"/>
            <a:r>
              <a:rPr lang="en-US" sz="2000" dirty="0"/>
              <a:t>He may be distinguished as the person bound, or as the subject of duty, or as the person of incidence.</a:t>
            </a:r>
          </a:p>
          <a:p>
            <a:pPr marL="0" indent="0">
              <a:buNone/>
            </a:pPr>
            <a:endParaRPr lang="en-US" sz="2000" dirty="0" smtClean="0">
              <a:solidFill>
                <a:srgbClr val="FF0000"/>
              </a:solidFill>
            </a:endParaRPr>
          </a:p>
          <a:p>
            <a:pPr marL="0" indent="0">
              <a:buNone/>
            </a:pPr>
            <a:r>
              <a:rPr lang="en-US" sz="2000" dirty="0">
                <a:solidFill>
                  <a:srgbClr val="FF0000"/>
                </a:solidFill>
              </a:rPr>
              <a:t> Example- If A has a legal right against B, then it is the duty of B to respect the right of A.</a:t>
            </a:r>
          </a:p>
        </p:txBody>
      </p:sp>
    </p:spTree>
    <p:extLst>
      <p:ext uri="{BB962C8B-B14F-4D97-AF65-F5344CB8AC3E}">
        <p14:creationId xmlns:p14="http://schemas.microsoft.com/office/powerpoint/2010/main" val="4682881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2454</TotalTime>
  <Words>1864</Words>
  <Application>Microsoft Office PowerPoint</Application>
  <PresentationFormat>On-screen Show (4:3)</PresentationFormat>
  <Paragraphs>244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Jurisprudence-II</vt:lpstr>
      <vt:lpstr>AGENDA</vt:lpstr>
      <vt:lpstr>introduction</vt:lpstr>
      <vt:lpstr>Definitions</vt:lpstr>
      <vt:lpstr>definition</vt:lpstr>
      <vt:lpstr>Continued . . . .</vt:lpstr>
      <vt:lpstr>                rights &amp; duties co-relationship </vt:lpstr>
      <vt:lpstr>Characteristics of a Legal Right</vt:lpstr>
      <vt:lpstr>Continued …..</vt:lpstr>
      <vt:lpstr>Continued…… </vt:lpstr>
      <vt:lpstr>Continued…..</vt:lpstr>
      <vt:lpstr>Continued…….</vt:lpstr>
      <vt:lpstr>Classification of legal rights</vt:lpstr>
      <vt:lpstr>Classification ……….</vt:lpstr>
      <vt:lpstr>Classification …Positive &amp; Negative rights</vt:lpstr>
      <vt:lpstr>Classification ……..</vt:lpstr>
      <vt:lpstr>Classification  (Real and Personal Rights) </vt:lpstr>
      <vt:lpstr>Classification…..</vt:lpstr>
      <vt:lpstr>Classification……</vt:lpstr>
      <vt:lpstr>Classification……</vt:lpstr>
      <vt:lpstr>Classification….. (Proprietary and Personal Rights) </vt:lpstr>
      <vt:lpstr>Classification……</vt:lpstr>
      <vt:lpstr>Classification (Principal and Accessory rights) </vt:lpstr>
      <vt:lpstr>Classification (Vested and Contingent Right)</vt:lpstr>
      <vt:lpstr>Classification (legal &amp; equitable rights)</vt:lpstr>
      <vt:lpstr>Classification (Corporeal and Incorporeal Right )</vt:lpstr>
      <vt:lpstr>Classification (Primary and Sanctioning Right)</vt:lpstr>
      <vt:lpstr>Classification (Inheritable and Uninheritable Rights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119</cp:revision>
  <dcterms:created xsi:type="dcterms:W3CDTF">2006-08-16T00:00:00Z</dcterms:created>
  <dcterms:modified xsi:type="dcterms:W3CDTF">2020-05-10T18:22:50Z</dcterms:modified>
</cp:coreProperties>
</file>